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a" ContentType="audio/x-ms-wma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66" r:id="rId2"/>
    <p:sldId id="269" r:id="rId3"/>
    <p:sldId id="267" r:id="rId4"/>
    <p:sldId id="302" r:id="rId5"/>
    <p:sldId id="314" r:id="rId6"/>
    <p:sldId id="312" r:id="rId7"/>
    <p:sldId id="313" r:id="rId8"/>
    <p:sldId id="275" r:id="rId9"/>
    <p:sldId id="307" r:id="rId10"/>
    <p:sldId id="311" r:id="rId11"/>
    <p:sldId id="310" r:id="rId12"/>
    <p:sldId id="308" r:id="rId13"/>
    <p:sldId id="309" r:id="rId14"/>
    <p:sldId id="315" r:id="rId15"/>
    <p:sldId id="316" r:id="rId16"/>
    <p:sldId id="319" r:id="rId17"/>
    <p:sldId id="317" r:id="rId18"/>
    <p:sldId id="318" r:id="rId19"/>
    <p:sldId id="325" r:id="rId20"/>
    <p:sldId id="326" r:id="rId21"/>
    <p:sldId id="329" r:id="rId22"/>
    <p:sldId id="323" r:id="rId23"/>
    <p:sldId id="327" r:id="rId24"/>
    <p:sldId id="321" r:id="rId25"/>
    <p:sldId id="320" r:id="rId26"/>
    <p:sldId id="330" r:id="rId27"/>
    <p:sldId id="328" r:id="rId28"/>
    <p:sldId id="279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0000FF"/>
    <a:srgbClr val="FFFFCC"/>
    <a:srgbClr val="FFCCFF"/>
    <a:srgbClr val="6F5DF1"/>
    <a:srgbClr val="5743EF"/>
    <a:srgbClr val="8A7CF4"/>
    <a:srgbClr val="220FB1"/>
    <a:srgbClr val="FFFF99"/>
    <a:srgbClr val="B3FF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4" autoAdjust="0"/>
    <p:restoredTop sz="92063" autoAdjust="0"/>
  </p:normalViewPr>
  <p:slideViewPr>
    <p:cSldViewPr>
      <p:cViewPr varScale="1">
        <p:scale>
          <a:sx n="100" d="100"/>
          <a:sy n="100" d="100"/>
        </p:scale>
        <p:origin x="-32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 Республике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114.6</c:v>
                </c:pt>
                <c:pt idx="1">
                  <c:v>115.4</c:v>
                </c:pt>
                <c:pt idx="2">
                  <c:v>117.8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 УВК ШГ № 20</c:v>
                </c:pt>
              </c:strCache>
            </c:strRef>
          </c:tx>
          <c:spPr>
            <a:solidFill>
              <a:srgbClr val="CD1CF0"/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135.9</c:v>
                </c:pt>
                <c:pt idx="1">
                  <c:v>138.53</c:v>
                </c:pt>
                <c:pt idx="2">
                  <c:v>149.31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1405056"/>
        <c:axId val="81406592"/>
      </c:barChart>
      <c:catAx>
        <c:axId val="81405056"/>
        <c:scaling>
          <c:orientation val="minMax"/>
        </c:scaling>
        <c:delete val="0"/>
        <c:axPos val="b"/>
        <c:majorTickMark val="out"/>
        <c:minorTickMark val="none"/>
        <c:tickLblPos val="nextTo"/>
        <c:crossAx val="81406592"/>
        <c:crosses val="autoZero"/>
        <c:auto val="1"/>
        <c:lblAlgn val="ctr"/>
        <c:lblOffset val="100"/>
        <c:noMultiLvlLbl val="0"/>
      </c:catAx>
      <c:valAx>
        <c:axId val="814065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140505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solidFill>
      <a:srgbClr val="F5F7D9"/>
    </a:solidFill>
  </c:spPr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175196850393701"/>
          <c:y val="3.4335875984251966E-2"/>
          <c:w val="0.83616994750656171"/>
          <c:h val="0.75010014763779531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Успеваемость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  <c:pt idx="3">
                  <c:v>2015-2016</c:v>
                </c:pt>
                <c:pt idx="4">
                  <c:v>2016-2017</c:v>
                </c:pt>
              </c:strCache>
            </c:strRef>
          </c:cat>
          <c:val>
            <c:numRef>
              <c:f>Лист1!$B$2:$B$6</c:f>
              <c:numCache>
                <c:formatCode>0.00%</c:formatCode>
                <c:ptCount val="5"/>
                <c:pt idx="0" formatCode="0%">
                  <c:v>1</c:v>
                </c:pt>
                <c:pt idx="1">
                  <c:v>0.999</c:v>
                </c:pt>
                <c:pt idx="2">
                  <c:v>0.999</c:v>
                </c:pt>
                <c:pt idx="3">
                  <c:v>0.998</c:v>
                </c:pt>
                <c:pt idx="4">
                  <c:v>0.998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Качество знаний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  <c:pt idx="3">
                  <c:v>2015-2016</c:v>
                </c:pt>
                <c:pt idx="4">
                  <c:v>2016-2017</c:v>
                </c:pt>
              </c:strCache>
            </c:strRef>
          </c:cat>
          <c:val>
            <c:numRef>
              <c:f>Лист1!$C$2:$C$6</c:f>
              <c:numCache>
                <c:formatCode>0.00%</c:formatCode>
                <c:ptCount val="5"/>
                <c:pt idx="0">
                  <c:v>0.60599999999999998</c:v>
                </c:pt>
                <c:pt idx="1">
                  <c:v>0.61499999999999999</c:v>
                </c:pt>
                <c:pt idx="2">
                  <c:v>0.61099999999999999</c:v>
                </c:pt>
                <c:pt idx="3">
                  <c:v>0.6</c:v>
                </c:pt>
                <c:pt idx="4">
                  <c:v>0.60299999999999998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7704704"/>
        <c:axId val="87706240"/>
        <c:axId val="73982848"/>
      </c:bar3DChart>
      <c:catAx>
        <c:axId val="877047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7706240"/>
        <c:crosses val="autoZero"/>
        <c:auto val="1"/>
        <c:lblAlgn val="ctr"/>
        <c:lblOffset val="100"/>
        <c:noMultiLvlLbl val="0"/>
      </c:catAx>
      <c:valAx>
        <c:axId val="8770624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87704704"/>
        <c:crosses val="autoZero"/>
        <c:crossBetween val="between"/>
      </c:valAx>
      <c:serAx>
        <c:axId val="73982848"/>
        <c:scaling>
          <c:orientation val="minMax"/>
        </c:scaling>
        <c:delete val="1"/>
        <c:axPos val="b"/>
        <c:majorTickMark val="out"/>
        <c:minorTickMark val="none"/>
        <c:tickLblPos val="nextTo"/>
        <c:crossAx val="87706240"/>
        <c:crosses val="autoZero"/>
      </c:serAx>
    </c:plotArea>
    <c:legend>
      <c:legendPos val="r"/>
      <c:layout>
        <c:manualLayout>
          <c:xMode val="edge"/>
          <c:yMode val="edge"/>
          <c:x val="0.67250524934383205"/>
          <c:y val="7.6500984251968171E-4"/>
          <c:w val="0.29962073490813651"/>
          <c:h val="0.14714173228346455"/>
        </c:manualLayout>
      </c:layout>
      <c:overlay val="0"/>
      <c:txPr>
        <a:bodyPr/>
        <a:lstStyle/>
        <a:p>
          <a:pPr>
            <a:defRPr sz="16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B53975-FC27-4CF3-99F6-07DF119F3441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2DE82AA-734A-45ED-8441-794BD4AAB226}">
      <dgm:prSet custT="1"/>
      <dgm:spPr>
        <a:solidFill>
          <a:schemeClr val="tx1">
            <a:lumMod val="10000"/>
            <a:lumOff val="90000"/>
          </a:schemeClr>
        </a:solidFill>
        <a:ln w="38100">
          <a:solidFill>
            <a:schemeClr val="tx1">
              <a:lumMod val="25000"/>
              <a:lumOff val="75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pPr rtl="0"/>
          <a:r>
            <a:rPr lang="ru-RU" sz="1800" b="1" i="1" dirty="0" smtClean="0">
              <a:solidFill>
                <a:srgbClr val="990000"/>
              </a:solidFill>
              <a:latin typeface="Cambria" pitchFamily="18" charset="0"/>
            </a:rPr>
            <a:t>Профильное обучение</a:t>
          </a:r>
          <a:endParaRPr lang="ru-RU" sz="1800" dirty="0">
            <a:solidFill>
              <a:srgbClr val="990000"/>
            </a:solidFill>
            <a:latin typeface="Cambria" pitchFamily="18" charset="0"/>
          </a:endParaRPr>
        </a:p>
      </dgm:t>
    </dgm:pt>
    <dgm:pt modelId="{6609492B-50A2-45EA-BADC-2F795006CC8C}" type="parTrans" cxnId="{6E8AAD59-1E63-44E3-8218-129256A7A839}">
      <dgm:prSet/>
      <dgm:spPr/>
      <dgm:t>
        <a:bodyPr/>
        <a:lstStyle/>
        <a:p>
          <a:endParaRPr lang="ru-RU"/>
        </a:p>
      </dgm:t>
    </dgm:pt>
    <dgm:pt modelId="{F9D94A82-0D60-4B99-8BF4-A884E852A684}" type="sibTrans" cxnId="{6E8AAD59-1E63-44E3-8218-129256A7A839}">
      <dgm:prSet/>
      <dgm:spPr/>
      <dgm:t>
        <a:bodyPr/>
        <a:lstStyle/>
        <a:p>
          <a:endParaRPr lang="ru-RU"/>
        </a:p>
      </dgm:t>
    </dgm:pt>
    <dgm:pt modelId="{A53A65A1-D89A-4858-B0E1-57A4551CD28F}">
      <dgm:prSet custT="1"/>
      <dgm:spPr>
        <a:solidFill>
          <a:srgbClr val="B3EFF7"/>
        </a:solidFill>
        <a:ln w="38100">
          <a:solidFill>
            <a:schemeClr val="tx1">
              <a:lumMod val="25000"/>
              <a:lumOff val="75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pPr rtl="0"/>
          <a:r>
            <a:rPr lang="ru-RU" sz="1800" b="1" i="1" dirty="0" smtClean="0">
              <a:solidFill>
                <a:srgbClr val="990000"/>
              </a:solidFill>
              <a:latin typeface="Cambria" pitchFamily="18" charset="0"/>
            </a:rPr>
            <a:t>Экологическая</a:t>
          </a:r>
        </a:p>
        <a:p>
          <a:pPr rtl="0"/>
          <a:r>
            <a:rPr lang="ru-RU" sz="1700" b="1" i="1" dirty="0" smtClean="0">
              <a:solidFill>
                <a:srgbClr val="990000"/>
              </a:solidFill>
              <a:latin typeface="Cambria" pitchFamily="18" charset="0"/>
            </a:rPr>
            <a:t> направленност</a:t>
          </a:r>
          <a:r>
            <a:rPr lang="ru-RU" sz="1800" b="1" i="1" dirty="0" smtClean="0">
              <a:solidFill>
                <a:srgbClr val="990000"/>
              </a:solidFill>
              <a:latin typeface="Cambria" pitchFamily="18" charset="0"/>
            </a:rPr>
            <a:t>ь</a:t>
          </a:r>
          <a:endParaRPr lang="ru-RU" sz="1800" b="1" i="1" dirty="0">
            <a:solidFill>
              <a:srgbClr val="990000"/>
            </a:solidFill>
            <a:latin typeface="Cambria" pitchFamily="18" charset="0"/>
          </a:endParaRPr>
        </a:p>
      </dgm:t>
    </dgm:pt>
    <dgm:pt modelId="{0883A334-57E9-4697-AAD5-12AB599412DC}" type="parTrans" cxnId="{CD44D0ED-CC96-4E08-89DE-BDD21E37991A}">
      <dgm:prSet/>
      <dgm:spPr/>
      <dgm:t>
        <a:bodyPr/>
        <a:lstStyle/>
        <a:p>
          <a:endParaRPr lang="ru-RU"/>
        </a:p>
      </dgm:t>
    </dgm:pt>
    <dgm:pt modelId="{45E7831E-1EDC-48EC-B574-A00B988F2CDB}" type="sibTrans" cxnId="{CD44D0ED-CC96-4E08-89DE-BDD21E37991A}">
      <dgm:prSet/>
      <dgm:spPr/>
      <dgm:t>
        <a:bodyPr/>
        <a:lstStyle/>
        <a:p>
          <a:endParaRPr lang="ru-RU"/>
        </a:p>
      </dgm:t>
    </dgm:pt>
    <dgm:pt modelId="{3BC134A0-D808-4E8C-BCF3-70EE0BB9C105}">
      <dgm:prSet custT="1"/>
      <dgm:spPr>
        <a:solidFill>
          <a:schemeClr val="accent3">
            <a:lumMod val="40000"/>
            <a:lumOff val="60000"/>
          </a:schemeClr>
        </a:solidFill>
        <a:ln w="38100">
          <a:solidFill>
            <a:schemeClr val="tx1">
              <a:lumMod val="25000"/>
              <a:lumOff val="75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pPr rtl="0"/>
          <a:r>
            <a:rPr lang="ru-RU" sz="1800" b="1" i="1" dirty="0" smtClean="0">
              <a:solidFill>
                <a:srgbClr val="990000"/>
              </a:solidFill>
              <a:latin typeface="Cambria" pitchFamily="18" charset="0"/>
            </a:rPr>
            <a:t>Прикладная направленность</a:t>
          </a:r>
          <a:endParaRPr lang="ru-RU" sz="1800" dirty="0">
            <a:solidFill>
              <a:srgbClr val="990000"/>
            </a:solidFill>
            <a:latin typeface="Cambria" pitchFamily="18" charset="0"/>
          </a:endParaRPr>
        </a:p>
      </dgm:t>
    </dgm:pt>
    <dgm:pt modelId="{3805A81C-5003-4CB2-B54B-AD0FDD6A766C}" type="parTrans" cxnId="{596FB944-2CEA-40E2-994E-5CE9F4025209}">
      <dgm:prSet/>
      <dgm:spPr/>
      <dgm:t>
        <a:bodyPr/>
        <a:lstStyle/>
        <a:p>
          <a:endParaRPr lang="ru-RU"/>
        </a:p>
      </dgm:t>
    </dgm:pt>
    <dgm:pt modelId="{8857101F-E590-4BFD-8604-72FE45A63761}" type="sibTrans" cxnId="{596FB944-2CEA-40E2-994E-5CE9F4025209}">
      <dgm:prSet/>
      <dgm:spPr/>
      <dgm:t>
        <a:bodyPr/>
        <a:lstStyle/>
        <a:p>
          <a:endParaRPr lang="ru-RU"/>
        </a:p>
      </dgm:t>
    </dgm:pt>
    <dgm:pt modelId="{73AE2B13-A212-4123-8489-ADE778BC80F0}" type="pres">
      <dgm:prSet presAssocID="{30B53975-FC27-4CF3-99F6-07DF119F3441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AE9CC0A-A562-4B1D-82B7-70E4CEBB2EDA}" type="pres">
      <dgm:prSet presAssocID="{A2DE82AA-734A-45ED-8441-794BD4AAB226}" presName="horFlow" presStyleCnt="0"/>
      <dgm:spPr/>
    </dgm:pt>
    <dgm:pt modelId="{EFAC8534-FDC8-4B3F-A78E-EFD3F74EFB9E}" type="pres">
      <dgm:prSet presAssocID="{A2DE82AA-734A-45ED-8441-794BD4AAB226}" presName="bigChev" presStyleLbl="node1" presStyleIdx="0" presStyleCnt="3" custScaleX="61741" custScaleY="46908" custLinFactNeighborX="-10998" custLinFactNeighborY="-32034"/>
      <dgm:spPr/>
      <dgm:t>
        <a:bodyPr/>
        <a:lstStyle/>
        <a:p>
          <a:endParaRPr lang="ru-RU"/>
        </a:p>
      </dgm:t>
    </dgm:pt>
    <dgm:pt modelId="{DF71EB51-2796-4133-BF9D-3588F1441939}" type="pres">
      <dgm:prSet presAssocID="{A2DE82AA-734A-45ED-8441-794BD4AAB226}" presName="vSp" presStyleCnt="0"/>
      <dgm:spPr/>
    </dgm:pt>
    <dgm:pt modelId="{388BF2A4-5211-43D7-AC26-F5719B7805F0}" type="pres">
      <dgm:prSet presAssocID="{A53A65A1-D89A-4858-B0E1-57A4551CD28F}" presName="horFlow" presStyleCnt="0"/>
      <dgm:spPr/>
    </dgm:pt>
    <dgm:pt modelId="{66501C3F-19B0-4575-B75F-0C28C91E9688}" type="pres">
      <dgm:prSet presAssocID="{A53A65A1-D89A-4858-B0E1-57A4551CD28F}" presName="bigChev" presStyleLbl="node1" presStyleIdx="1" presStyleCnt="3" custScaleX="55074" custScaleY="39445" custLinFactNeighborX="9867" custLinFactNeighborY="-33898"/>
      <dgm:spPr/>
      <dgm:t>
        <a:bodyPr/>
        <a:lstStyle/>
        <a:p>
          <a:endParaRPr lang="ru-RU"/>
        </a:p>
      </dgm:t>
    </dgm:pt>
    <dgm:pt modelId="{A1DC8725-4FEE-498D-9BE2-DB7859B72336}" type="pres">
      <dgm:prSet presAssocID="{A53A65A1-D89A-4858-B0E1-57A4551CD28F}" presName="vSp" presStyleCnt="0"/>
      <dgm:spPr/>
    </dgm:pt>
    <dgm:pt modelId="{D9C9E95B-A012-41BF-8F63-F100CD9FC5CC}" type="pres">
      <dgm:prSet presAssocID="{3BC134A0-D808-4E8C-BCF3-70EE0BB9C105}" presName="horFlow" presStyleCnt="0"/>
      <dgm:spPr/>
    </dgm:pt>
    <dgm:pt modelId="{CC812399-B885-4A8F-A483-CBC9C2DFCA1C}" type="pres">
      <dgm:prSet presAssocID="{3BC134A0-D808-4E8C-BCF3-70EE0BB9C105}" presName="bigChev" presStyleLbl="node1" presStyleIdx="2" presStyleCnt="3" custScaleX="59600" custScaleY="41947" custLinFactNeighborX="11800" custLinFactNeighborY="-12655"/>
      <dgm:spPr/>
      <dgm:t>
        <a:bodyPr/>
        <a:lstStyle/>
        <a:p>
          <a:endParaRPr lang="ru-RU"/>
        </a:p>
      </dgm:t>
    </dgm:pt>
  </dgm:ptLst>
  <dgm:cxnLst>
    <dgm:cxn modelId="{ACCF73C5-FFF8-4885-B32A-4855176593D7}" type="presOf" srcId="{3BC134A0-D808-4E8C-BCF3-70EE0BB9C105}" destId="{CC812399-B885-4A8F-A483-CBC9C2DFCA1C}" srcOrd="0" destOrd="0" presId="urn:microsoft.com/office/officeart/2005/8/layout/lProcess3"/>
    <dgm:cxn modelId="{6E8AAD59-1E63-44E3-8218-129256A7A839}" srcId="{30B53975-FC27-4CF3-99F6-07DF119F3441}" destId="{A2DE82AA-734A-45ED-8441-794BD4AAB226}" srcOrd="0" destOrd="0" parTransId="{6609492B-50A2-45EA-BADC-2F795006CC8C}" sibTransId="{F9D94A82-0D60-4B99-8BF4-A884E852A684}"/>
    <dgm:cxn modelId="{9966F4E0-A751-4B9D-94A0-228F307511E8}" type="presOf" srcId="{A2DE82AA-734A-45ED-8441-794BD4AAB226}" destId="{EFAC8534-FDC8-4B3F-A78E-EFD3F74EFB9E}" srcOrd="0" destOrd="0" presId="urn:microsoft.com/office/officeart/2005/8/layout/lProcess3"/>
    <dgm:cxn modelId="{3BAC2444-3F80-4A65-9405-ACD32BBAE60A}" type="presOf" srcId="{30B53975-FC27-4CF3-99F6-07DF119F3441}" destId="{73AE2B13-A212-4123-8489-ADE778BC80F0}" srcOrd="0" destOrd="0" presId="urn:microsoft.com/office/officeart/2005/8/layout/lProcess3"/>
    <dgm:cxn modelId="{CD44D0ED-CC96-4E08-89DE-BDD21E37991A}" srcId="{30B53975-FC27-4CF3-99F6-07DF119F3441}" destId="{A53A65A1-D89A-4858-B0E1-57A4551CD28F}" srcOrd="1" destOrd="0" parTransId="{0883A334-57E9-4697-AAD5-12AB599412DC}" sibTransId="{45E7831E-1EDC-48EC-B574-A00B988F2CDB}"/>
    <dgm:cxn modelId="{596FB944-2CEA-40E2-994E-5CE9F4025209}" srcId="{30B53975-FC27-4CF3-99F6-07DF119F3441}" destId="{3BC134A0-D808-4E8C-BCF3-70EE0BB9C105}" srcOrd="2" destOrd="0" parTransId="{3805A81C-5003-4CB2-B54B-AD0FDD6A766C}" sibTransId="{8857101F-E590-4BFD-8604-72FE45A63761}"/>
    <dgm:cxn modelId="{EA29A1C4-0D2A-4194-8FDA-81DFC9F78078}" type="presOf" srcId="{A53A65A1-D89A-4858-B0E1-57A4551CD28F}" destId="{66501C3F-19B0-4575-B75F-0C28C91E9688}" srcOrd="0" destOrd="0" presId="urn:microsoft.com/office/officeart/2005/8/layout/lProcess3"/>
    <dgm:cxn modelId="{77FE86B3-4A03-4150-94F5-5CA0C3A0ED93}" type="presParOf" srcId="{73AE2B13-A212-4123-8489-ADE778BC80F0}" destId="{6AE9CC0A-A562-4B1D-82B7-70E4CEBB2EDA}" srcOrd="0" destOrd="0" presId="urn:microsoft.com/office/officeart/2005/8/layout/lProcess3"/>
    <dgm:cxn modelId="{541AD115-9B29-4941-82EC-0BDB4405C6CD}" type="presParOf" srcId="{6AE9CC0A-A562-4B1D-82B7-70E4CEBB2EDA}" destId="{EFAC8534-FDC8-4B3F-A78E-EFD3F74EFB9E}" srcOrd="0" destOrd="0" presId="urn:microsoft.com/office/officeart/2005/8/layout/lProcess3"/>
    <dgm:cxn modelId="{3D73EB06-891F-4F58-ABC0-68C0D2039688}" type="presParOf" srcId="{73AE2B13-A212-4123-8489-ADE778BC80F0}" destId="{DF71EB51-2796-4133-BF9D-3588F1441939}" srcOrd="1" destOrd="0" presId="urn:microsoft.com/office/officeart/2005/8/layout/lProcess3"/>
    <dgm:cxn modelId="{30A4E03A-40A3-4AE5-A0FE-817A0A8C144E}" type="presParOf" srcId="{73AE2B13-A212-4123-8489-ADE778BC80F0}" destId="{388BF2A4-5211-43D7-AC26-F5719B7805F0}" srcOrd="2" destOrd="0" presId="urn:microsoft.com/office/officeart/2005/8/layout/lProcess3"/>
    <dgm:cxn modelId="{D52690FA-0E3F-411D-9ABB-2EF9C16E216C}" type="presParOf" srcId="{388BF2A4-5211-43D7-AC26-F5719B7805F0}" destId="{66501C3F-19B0-4575-B75F-0C28C91E9688}" srcOrd="0" destOrd="0" presId="urn:microsoft.com/office/officeart/2005/8/layout/lProcess3"/>
    <dgm:cxn modelId="{321659A9-5283-412E-93BC-76F7011DDE96}" type="presParOf" srcId="{73AE2B13-A212-4123-8489-ADE778BC80F0}" destId="{A1DC8725-4FEE-498D-9BE2-DB7859B72336}" srcOrd="3" destOrd="0" presId="urn:microsoft.com/office/officeart/2005/8/layout/lProcess3"/>
    <dgm:cxn modelId="{E8BD082C-2D34-4BCB-B062-FFA72C58BB6C}" type="presParOf" srcId="{73AE2B13-A212-4123-8489-ADE778BC80F0}" destId="{D9C9E95B-A012-41BF-8F63-F100CD9FC5CC}" srcOrd="4" destOrd="0" presId="urn:microsoft.com/office/officeart/2005/8/layout/lProcess3"/>
    <dgm:cxn modelId="{82CB7019-1A41-4268-90A4-5644A362044B}" type="presParOf" srcId="{D9C9E95B-A012-41BF-8F63-F100CD9FC5CC}" destId="{CC812399-B885-4A8F-A483-CBC9C2DFCA1C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AC8534-FDC8-4B3F-A78E-EFD3F74EFB9E}">
      <dsp:nvSpPr>
        <dsp:cNvPr id="0" name=""/>
        <dsp:cNvSpPr/>
      </dsp:nvSpPr>
      <dsp:spPr>
        <a:xfrm>
          <a:off x="377583" y="60864"/>
          <a:ext cx="2866924" cy="871263"/>
        </a:xfrm>
        <a:prstGeom prst="chevron">
          <a:avLst/>
        </a:prstGeom>
        <a:solidFill>
          <a:schemeClr val="tx1">
            <a:lumMod val="10000"/>
            <a:lumOff val="90000"/>
          </a:schemeClr>
        </a:solidFill>
        <a:ln w="38100" cap="flat" cmpd="sng" algn="ctr">
          <a:solidFill>
            <a:schemeClr val="tx1">
              <a:lumMod val="25000"/>
              <a:lumOff val="7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990000"/>
              </a:solidFill>
              <a:latin typeface="Cambria" pitchFamily="18" charset="0"/>
            </a:rPr>
            <a:t>Профильное обучение</a:t>
          </a:r>
          <a:endParaRPr lang="ru-RU" sz="1800" kern="1200" dirty="0">
            <a:solidFill>
              <a:srgbClr val="990000"/>
            </a:solidFill>
            <a:latin typeface="Cambria" pitchFamily="18" charset="0"/>
          </a:endParaRPr>
        </a:p>
      </dsp:txBody>
      <dsp:txXfrm>
        <a:off x="813215" y="60864"/>
        <a:ext cx="1995661" cy="871263"/>
      </dsp:txXfrm>
    </dsp:sp>
    <dsp:sp modelId="{66501C3F-19B0-4575-B75F-0C28C91E9688}">
      <dsp:nvSpPr>
        <dsp:cNvPr id="0" name=""/>
        <dsp:cNvSpPr/>
      </dsp:nvSpPr>
      <dsp:spPr>
        <a:xfrm>
          <a:off x="1346443" y="1157540"/>
          <a:ext cx="2557344" cy="732646"/>
        </a:xfrm>
        <a:prstGeom prst="chevron">
          <a:avLst/>
        </a:prstGeom>
        <a:solidFill>
          <a:srgbClr val="B3EFF7"/>
        </a:solidFill>
        <a:ln w="38100" cap="flat" cmpd="sng" algn="ctr">
          <a:solidFill>
            <a:schemeClr val="tx1">
              <a:lumMod val="25000"/>
              <a:lumOff val="7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990000"/>
              </a:solidFill>
              <a:latin typeface="Cambria" pitchFamily="18" charset="0"/>
            </a:rPr>
            <a:t>Экологическая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1" kern="1200" dirty="0" smtClean="0">
              <a:solidFill>
                <a:srgbClr val="990000"/>
              </a:solidFill>
              <a:latin typeface="Cambria" pitchFamily="18" charset="0"/>
            </a:rPr>
            <a:t> направленност</a:t>
          </a:r>
          <a:r>
            <a:rPr lang="ru-RU" sz="1800" b="1" i="1" kern="1200" dirty="0" smtClean="0">
              <a:solidFill>
                <a:srgbClr val="990000"/>
              </a:solidFill>
              <a:latin typeface="Cambria" pitchFamily="18" charset="0"/>
            </a:rPr>
            <a:t>ь</a:t>
          </a:r>
          <a:endParaRPr lang="ru-RU" sz="1800" b="1" i="1" kern="1200" dirty="0">
            <a:solidFill>
              <a:srgbClr val="990000"/>
            </a:solidFill>
            <a:latin typeface="Cambria" pitchFamily="18" charset="0"/>
          </a:endParaRPr>
        </a:p>
      </dsp:txBody>
      <dsp:txXfrm>
        <a:off x="1712766" y="1157540"/>
        <a:ext cx="1824698" cy="732646"/>
      </dsp:txXfrm>
    </dsp:sp>
    <dsp:sp modelId="{CC812399-B885-4A8F-A483-CBC9C2DFCA1C}">
      <dsp:nvSpPr>
        <dsp:cNvPr id="0" name=""/>
        <dsp:cNvSpPr/>
      </dsp:nvSpPr>
      <dsp:spPr>
        <a:xfrm>
          <a:off x="1436202" y="2544786"/>
          <a:ext cx="2767508" cy="779118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38100" cap="flat" cmpd="sng" algn="ctr">
          <a:solidFill>
            <a:schemeClr val="tx1">
              <a:lumMod val="25000"/>
              <a:lumOff val="7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990000"/>
              </a:solidFill>
              <a:latin typeface="Cambria" pitchFamily="18" charset="0"/>
            </a:rPr>
            <a:t>Прикладная направленность</a:t>
          </a:r>
          <a:endParaRPr lang="ru-RU" sz="1800" kern="1200" dirty="0">
            <a:solidFill>
              <a:srgbClr val="990000"/>
            </a:solidFill>
            <a:latin typeface="Cambria" pitchFamily="18" charset="0"/>
          </a:endParaRPr>
        </a:p>
      </dsp:txBody>
      <dsp:txXfrm>
        <a:off x="1825761" y="2544786"/>
        <a:ext cx="1988390" cy="7791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image" Target="../media/image76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image" Target="../media/image10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2697EC-7975-485C-B07E-1DFC0B432343}" type="datetimeFigureOut">
              <a:rPr lang="ru-RU" smtClean="0"/>
              <a:t>22.02.2018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03590-C1F9-4B3A-BDD0-7F945EE292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177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03590-C1F9-4B3A-BDD0-7F945EE292F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017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03590-C1F9-4B3A-BDD0-7F945EE292F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121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4E50-ACF7-4A1D-9365-973031F1F307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39F09-D101-4D69-84D5-B4D60EB31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split orient="vert"/>
      </p:transition>
    </mc:Choice>
    <mc:Fallback xmlns="">
      <p:transition advClick="0" advTm="3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4E50-ACF7-4A1D-9365-973031F1F307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39F09-D101-4D69-84D5-B4D60EB31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split orient="vert"/>
      </p:transition>
    </mc:Choice>
    <mc:Fallback xmlns="">
      <p:transition advClick="0" advTm="3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4E50-ACF7-4A1D-9365-973031F1F307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39F09-D101-4D69-84D5-B4D60EB31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split orient="vert"/>
      </p:transition>
    </mc:Choice>
    <mc:Fallback xmlns="">
      <p:transition advClick="0" advTm="3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4E50-ACF7-4A1D-9365-973031F1F307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39F09-D101-4D69-84D5-B4D60EB31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split orient="vert"/>
      </p:transition>
    </mc:Choice>
    <mc:Fallback xmlns="">
      <p:transition advClick="0" advTm="3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4E50-ACF7-4A1D-9365-973031F1F307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39F09-D101-4D69-84D5-B4D60EB31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split orient="vert"/>
      </p:transition>
    </mc:Choice>
    <mc:Fallback xmlns="">
      <p:transition advClick="0" advTm="3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4E50-ACF7-4A1D-9365-973031F1F307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39F09-D101-4D69-84D5-B4D60EB31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split orient="vert"/>
      </p:transition>
    </mc:Choice>
    <mc:Fallback xmlns="">
      <p:transition advClick="0" advTm="3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4E50-ACF7-4A1D-9365-973031F1F307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39F09-D101-4D69-84D5-B4D60EB31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split orient="vert"/>
      </p:transition>
    </mc:Choice>
    <mc:Fallback xmlns="">
      <p:transition advClick="0" advTm="3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4E50-ACF7-4A1D-9365-973031F1F307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39F09-D101-4D69-84D5-B4D60EB31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split orient="vert"/>
      </p:transition>
    </mc:Choice>
    <mc:Fallback xmlns="">
      <p:transition advClick="0" advTm="3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4E50-ACF7-4A1D-9365-973031F1F307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39F09-D101-4D69-84D5-B4D60EB31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split orient="vert"/>
      </p:transition>
    </mc:Choice>
    <mc:Fallback xmlns="">
      <p:transition advClick="0" advTm="3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4E50-ACF7-4A1D-9365-973031F1F307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39F09-D101-4D69-84D5-B4D60EB31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split orient="vert"/>
      </p:transition>
    </mc:Choice>
    <mc:Fallback xmlns="">
      <p:transition advClick="0" advTm="3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4E50-ACF7-4A1D-9365-973031F1F307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39F09-D101-4D69-84D5-B4D60EB31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split orient="vert"/>
      </p:transition>
    </mc:Choice>
    <mc:Fallback xmlns="">
      <p:transition advClick="0" advTm="3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44E50-ACF7-4A1D-9365-973031F1F307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39F09-D101-4D69-84D5-B4D60EB31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1" kern="1200" cap="all" spc="0">
          <a:ln w="9000" cmpd="sng">
            <a:solidFill>
              <a:schemeClr val="accent4">
                <a:shade val="50000"/>
                <a:satMod val="120000"/>
              </a:schemeClr>
            </a:solidFill>
            <a:prstDash val="solid"/>
          </a:ln>
          <a:gradFill>
            <a:gsLst>
              <a:gs pos="0">
                <a:schemeClr val="accent4">
                  <a:shade val="20000"/>
                  <a:satMod val="245000"/>
                </a:schemeClr>
              </a:gs>
              <a:gs pos="43000">
                <a:schemeClr val="accent4">
                  <a:satMod val="255000"/>
                </a:schemeClr>
              </a:gs>
              <a:gs pos="48000">
                <a:schemeClr val="accent4">
                  <a:shade val="85000"/>
                  <a:satMod val="255000"/>
                </a:schemeClr>
              </a:gs>
              <a:gs pos="100000">
                <a:schemeClr val="accent4">
                  <a:shade val="20000"/>
                  <a:satMod val="245000"/>
                </a:schemeClr>
              </a:gs>
            </a:gsLst>
            <a:lin ang="5400000"/>
          </a:gradFill>
          <a:effectLst>
            <a:reflection blurRad="12700" stA="28000" endPos="45000" dist="1000" dir="5400000" sy="-100000" algn="bl" rotWithShape="0"/>
          </a:effectLst>
          <a:latin typeface="Constanti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>
              <a:lumMod val="50000"/>
            </a:schemeClr>
          </a:solidFill>
          <a:latin typeface="Constantia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4">
              <a:lumMod val="50000"/>
            </a:schemeClr>
          </a:solidFill>
          <a:latin typeface="Constantia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4">
              <a:lumMod val="50000"/>
            </a:schemeClr>
          </a:solidFill>
          <a:latin typeface="Constantia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4">
              <a:lumMod val="50000"/>
            </a:schemeClr>
          </a:solidFill>
          <a:latin typeface="Constantia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4">
              <a:lumMod val="50000"/>
            </a:schemeClr>
          </a:solidFill>
          <a:latin typeface="Constant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1.png"/><Relationship Id="rId7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41.png"/><Relationship Id="rId7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41.png"/><Relationship Id="rId7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41.png"/><Relationship Id="rId7" Type="http://schemas.openxmlformats.org/officeDocument/2006/relationships/image" Target="../media/image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70.jpeg"/><Relationship Id="rId5" Type="http://schemas.openxmlformats.org/officeDocument/2006/relationships/image" Target="../media/image66.jpeg"/><Relationship Id="rId10" Type="http://schemas.openxmlformats.org/officeDocument/2006/relationships/image" Target="../media/image69.jpeg"/><Relationship Id="rId4" Type="http://schemas.openxmlformats.org/officeDocument/2006/relationships/image" Target="../media/image65.jpe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.jpeg"/><Relationship Id="rId7" Type="http://schemas.microsoft.com/office/2007/relationships/hdphoto" Target="../media/hdphoto4.wdp"/><Relationship Id="rId12" Type="http://schemas.openxmlformats.org/officeDocument/2006/relationships/image" Target="../media/image7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microsoft.com/office/2007/relationships/hdphoto" Target="../media/hdphoto6.wdp"/><Relationship Id="rId5" Type="http://schemas.openxmlformats.org/officeDocument/2006/relationships/image" Target="../media/image71.jpeg"/><Relationship Id="rId10" Type="http://schemas.openxmlformats.org/officeDocument/2006/relationships/image" Target="../media/image74.jpeg"/><Relationship Id="rId4" Type="http://schemas.openxmlformats.org/officeDocument/2006/relationships/image" Target="../media/image41.png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oleObject" Target="../embeddings/_____Microsoft_Excel_97-20032.xls"/><Relationship Id="rId3" Type="http://schemas.openxmlformats.org/officeDocument/2006/relationships/image" Target="../media/image13.jpeg"/><Relationship Id="rId7" Type="http://schemas.openxmlformats.org/officeDocument/2006/relationships/image" Target="../media/image81.jpeg"/><Relationship Id="rId12" Type="http://schemas.openxmlformats.org/officeDocument/2006/relationships/oleObject" Target="../embeddings/oleObject2.bin"/><Relationship Id="rId17" Type="http://schemas.microsoft.com/office/2007/relationships/hdphoto" Target="../media/hdphoto7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3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80.jpeg"/><Relationship Id="rId11" Type="http://schemas.openxmlformats.org/officeDocument/2006/relationships/image" Target="../media/image76.png"/><Relationship Id="rId5" Type="http://schemas.openxmlformats.org/officeDocument/2006/relationships/image" Target="../media/image79.jpeg"/><Relationship Id="rId15" Type="http://schemas.openxmlformats.org/officeDocument/2006/relationships/image" Target="../media/image14.jpeg"/><Relationship Id="rId10" Type="http://schemas.openxmlformats.org/officeDocument/2006/relationships/oleObject" Target="../embeddings/_____Microsoft_Excel_97-20031.xls"/><Relationship Id="rId4" Type="http://schemas.openxmlformats.org/officeDocument/2006/relationships/image" Target="../media/image78.jpeg"/><Relationship Id="rId9" Type="http://schemas.openxmlformats.org/officeDocument/2006/relationships/oleObject" Target="../embeddings/oleObject1.bin"/><Relationship Id="rId14" Type="http://schemas.openxmlformats.org/officeDocument/2006/relationships/image" Target="../media/image77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41.png"/><Relationship Id="rId7" Type="http://schemas.openxmlformats.org/officeDocument/2006/relationships/image" Target="../media/image8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41.png"/><Relationship Id="rId7" Type="http://schemas.openxmlformats.org/officeDocument/2006/relationships/image" Target="../media/image9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41.png"/><Relationship Id="rId7" Type="http://schemas.openxmlformats.org/officeDocument/2006/relationships/image" Target="../media/image9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emf"/><Relationship Id="rId3" Type="http://schemas.openxmlformats.org/officeDocument/2006/relationships/image" Target="../media/image12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7.e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11.jpeg"/><Relationship Id="rId4" Type="http://schemas.openxmlformats.org/officeDocument/2006/relationships/image" Target="../media/image109.jpeg"/><Relationship Id="rId9" Type="http://schemas.openxmlformats.org/officeDocument/2006/relationships/image" Target="../media/image1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7.jpeg"/><Relationship Id="rId7" Type="http://schemas.openxmlformats.org/officeDocument/2006/relationships/image" Target="../media/image120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10" Type="http://schemas.openxmlformats.org/officeDocument/2006/relationships/image" Target="../media/image123.jpeg"/><Relationship Id="rId4" Type="http://schemas.openxmlformats.org/officeDocument/2006/relationships/hyperlink" Target="http://ru.clipartlogo.com/premium/detail/green-earth-with-leaves_42063709.html" TargetMode="External"/><Relationship Id="rId9" Type="http://schemas.openxmlformats.org/officeDocument/2006/relationships/image" Target="../media/image12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15.pn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15.png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3"/>
          <p:cNvSpPr>
            <a:spLocks noChangeArrowheads="1"/>
          </p:cNvSpPr>
          <p:nvPr/>
        </p:nvSpPr>
        <p:spPr bwMode="gray">
          <a:xfrm>
            <a:off x="611560" y="207776"/>
            <a:ext cx="8064896" cy="2573152"/>
          </a:xfrm>
          <a:prstGeom prst="roundRect">
            <a:avLst>
              <a:gd name="adj" fmla="val 17509"/>
            </a:avLst>
          </a:prstGeom>
          <a:blipFill>
            <a:blip r:embed="rId4"/>
            <a:tile tx="0" ty="0" sx="100000" sy="100000" flip="none" algn="tl"/>
          </a:blipFill>
          <a:ln w="57150"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9" name="Rectangle 27"/>
          <p:cNvSpPr>
            <a:spLocks noChangeArrowheads="1"/>
          </p:cNvSpPr>
          <p:nvPr/>
        </p:nvSpPr>
        <p:spPr bwMode="gray">
          <a:xfrm>
            <a:off x="611561" y="511802"/>
            <a:ext cx="7778790" cy="280076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ru-RU" sz="4800" b="1" i="1" dirty="0" smtClean="0">
                <a:solidFill>
                  <a:srgbClr val="0000FF"/>
                </a:solidFill>
                <a:latin typeface="Cambria" pitchFamily="18" charset="0"/>
                <a:cs typeface="Arial" charset="0"/>
              </a:rPr>
              <a:t>ВИЗИТКА</a:t>
            </a:r>
          </a:p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ru-RU" sz="3200" b="1" i="1" dirty="0" smtClean="0">
                <a:solidFill>
                  <a:srgbClr val="C00000"/>
                </a:solidFill>
                <a:latin typeface="Monotype Corsiva" pitchFamily="66" charset="0"/>
                <a:cs typeface="Arial" charset="0"/>
              </a:rPr>
              <a:t>УЧЕБНО-ВОСПИТАТЕЛЬНЫЙ </a:t>
            </a:r>
            <a:r>
              <a:rPr lang="ru-RU" sz="3200" b="1" i="1" dirty="0" smtClean="0">
                <a:solidFill>
                  <a:srgbClr val="C00000"/>
                </a:solidFill>
                <a:latin typeface="Monotype Corsiva" pitchFamily="66" charset="0"/>
                <a:cs typeface="Arial" charset="0"/>
              </a:rPr>
              <a:t>КОМПЛЕКС </a:t>
            </a:r>
            <a:r>
              <a:rPr lang="ru-RU" sz="3200" b="1" i="1" dirty="0" smtClean="0">
                <a:solidFill>
                  <a:srgbClr val="C00000"/>
                </a:solidFill>
                <a:latin typeface="Monotype Corsiva" pitchFamily="66" charset="0"/>
                <a:cs typeface="Arial" charset="0"/>
              </a:rPr>
              <a:t> ШКОЛЫ-ГИМНАЗИИ  № </a:t>
            </a:r>
            <a:r>
              <a:rPr lang="ru-RU" sz="3200" b="1" i="1" dirty="0" smtClean="0">
                <a:solidFill>
                  <a:srgbClr val="C00000"/>
                </a:solidFill>
                <a:latin typeface="Monotype Corsiva" pitchFamily="66" charset="0"/>
                <a:cs typeface="Arial" charset="0"/>
              </a:rPr>
              <a:t>20</a:t>
            </a:r>
          </a:p>
          <a:p>
            <a:pPr algn="ctr">
              <a:spcBef>
                <a:spcPct val="50000"/>
              </a:spcBef>
              <a:buClr>
                <a:srgbClr val="1F3F5F"/>
              </a:buClr>
            </a:pPr>
            <a:endParaRPr lang="en-US" sz="3200" b="1" dirty="0">
              <a:solidFill>
                <a:srgbClr val="FF0000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2" name="вручение аттестатов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748531" cy="748531"/>
          </a:xfrm>
          <a:prstGeom prst="rect">
            <a:avLst/>
          </a:prstGeom>
        </p:spPr>
      </p:pic>
      <p:pic>
        <p:nvPicPr>
          <p:cNvPr id="3" name="вручение аттестатов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4" name="вручение аттестатов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10" name="Picture 5" descr="PANO_20130816_12130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710" y="3068958"/>
            <a:ext cx="4142160" cy="2934087"/>
          </a:xfrm>
          <a:prstGeom prst="rect">
            <a:avLst/>
          </a:prstGeom>
          <a:noFill/>
          <a:ln w="57150">
            <a:solidFill>
              <a:srgbClr val="CC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76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/>
      </p:transition>
    </mc:Choice>
    <mc:Fallback xmlns="">
      <p:transition spd="slow" advClick="0" advTm="3000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10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10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8625" y="500063"/>
            <a:ext cx="8382000" cy="150018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63500" cmpd="thickThin">
            <a:solidFill>
              <a:srgbClr val="0070C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ru-RU" sz="2800" b="1" kern="0" dirty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 </a:t>
            </a:r>
            <a:r>
              <a:rPr lang="ru-RU" sz="4400" b="1" kern="0" dirty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«СЕРДЦЕ  ОТДАЮ  ДЕТЯМ»</a:t>
            </a:r>
          </a:p>
          <a:p>
            <a:pPr algn="ctr" eaLnBrk="0" hangingPunct="0">
              <a:defRPr/>
            </a:pPr>
            <a:r>
              <a:rPr lang="ru-RU" sz="2400" b="1" i="1" dirty="0">
                <a:solidFill>
                  <a:srgbClr val="C00000"/>
                </a:solidFill>
                <a:latin typeface="Cambria" pitchFamily="18" charset="0"/>
              </a:rPr>
              <a:t>НОМИНАЦИЯ   «Лучший кабинет </a:t>
            </a:r>
          </a:p>
          <a:p>
            <a:pPr algn="ctr">
              <a:defRPr/>
            </a:pPr>
            <a:r>
              <a:rPr lang="ru-RU" sz="2400" b="1" i="1" dirty="0">
                <a:solidFill>
                  <a:srgbClr val="C00000"/>
                </a:solidFill>
                <a:latin typeface="Cambria" pitchFamily="18" charset="0"/>
              </a:rPr>
              <a:t>государственного языка» - </a:t>
            </a:r>
            <a:r>
              <a:rPr lang="ru-RU" sz="2400" b="1" i="1" dirty="0" smtClean="0">
                <a:solidFill>
                  <a:srgbClr val="C00000"/>
                </a:solidFill>
                <a:latin typeface="Cambria" pitchFamily="18" charset="0"/>
              </a:rPr>
              <a:t>2  </a:t>
            </a:r>
            <a:r>
              <a:rPr lang="ru-RU" sz="2400" b="1" i="1" dirty="0">
                <a:solidFill>
                  <a:srgbClr val="C00000"/>
                </a:solidFill>
                <a:latin typeface="Cambria" pitchFamily="18" charset="0"/>
              </a:rPr>
              <a:t>МЕСТО</a:t>
            </a:r>
            <a:endParaRPr lang="ru-RU" sz="2400" b="1" dirty="0">
              <a:solidFill>
                <a:srgbClr val="C00000"/>
              </a:solidFill>
            </a:endParaRPr>
          </a:p>
          <a:p>
            <a:pPr algn="ctr" eaLnBrk="0" hangingPunct="0">
              <a:defRPr/>
            </a:pPr>
            <a:endParaRPr lang="ru-RU" sz="2400" b="1" i="1" dirty="0">
              <a:solidFill>
                <a:srgbClr val="FF0000"/>
              </a:solidFill>
              <a:latin typeface="Cambria" pitchFamily="18" charset="0"/>
            </a:endParaRPr>
          </a:p>
          <a:p>
            <a:pPr algn="ctr" eaLnBrk="0" hangingPunct="0">
              <a:defRPr/>
            </a:pPr>
            <a:r>
              <a:rPr lang="ru-RU" sz="2400" b="1" i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br>
              <a:rPr lang="ru-RU" sz="2400" b="1" i="1" dirty="0">
                <a:solidFill>
                  <a:srgbClr val="FF0000"/>
                </a:solidFill>
                <a:latin typeface="Cambria" pitchFamily="18" charset="0"/>
              </a:rPr>
            </a:br>
            <a:endParaRPr lang="ru-RU" sz="2400" b="1" dirty="0"/>
          </a:p>
        </p:txBody>
      </p:sp>
      <p:pic>
        <p:nvPicPr>
          <p:cNvPr id="16387" name="Рисунок 4" descr="http://sch7.edu.vn.ua/uploads/tiger-13008836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5" b="9048"/>
          <a:stretch>
            <a:fillRect/>
          </a:stretch>
        </p:blipFill>
        <p:spPr bwMode="auto">
          <a:xfrm>
            <a:off x="8143875" y="1928813"/>
            <a:ext cx="814388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23"/>
          <p:cNvSpPr>
            <a:spLocks noChangeArrowheads="1"/>
          </p:cNvSpPr>
          <p:nvPr/>
        </p:nvSpPr>
        <p:spPr bwMode="gray">
          <a:xfrm>
            <a:off x="453902" y="2196327"/>
            <a:ext cx="2404368" cy="890116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5743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2800" b="1" i="1" dirty="0" smtClean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2013 г.</a:t>
            </a:r>
            <a:endParaRPr lang="en-US" sz="2800" b="1" dirty="0">
              <a:solidFill>
                <a:srgbClr val="FF0000"/>
              </a:solidFill>
              <a:latin typeface="Cambria" pitchFamily="18" charset="0"/>
              <a:cs typeface="Arial" charset="0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gray">
          <a:xfrm>
            <a:off x="142875" y="3207544"/>
            <a:ext cx="2928938" cy="1428750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5743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endParaRPr lang="ru-RU" sz="2000" b="1" i="1" dirty="0" smtClean="0">
              <a:solidFill>
                <a:srgbClr val="FF0000"/>
              </a:solidFill>
              <a:latin typeface="Cambria" pitchFamily="18" charset="0"/>
              <a:cs typeface="Arial" charset="0"/>
            </a:endParaRPr>
          </a:p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2000" b="1" i="1" dirty="0" smtClean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КАБИНЕТ </a:t>
            </a:r>
          </a:p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2000" b="1" i="1" dirty="0" smtClean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КЫРГЫЗСКОГО  ЯЗЫКА</a:t>
            </a:r>
            <a:endParaRPr lang="ru-RU" sz="2000" b="1" i="1" dirty="0">
              <a:solidFill>
                <a:srgbClr val="FF0000"/>
              </a:solidFill>
              <a:latin typeface="Cambria" pitchFamily="18" charset="0"/>
              <a:cs typeface="Arial" charset="0"/>
            </a:endParaRPr>
          </a:p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endParaRPr lang="en-US" sz="2800" b="1" dirty="0">
              <a:solidFill>
                <a:srgbClr val="FF0000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3074" name="Picture 2" descr="C:\Users\Школа\Documents\УВК ШГ № 20 Фото  победителей  городской олимпиады\DSC_22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162079"/>
            <a:ext cx="3587213" cy="2088512"/>
          </a:xfrm>
          <a:prstGeom prst="rect">
            <a:avLst/>
          </a:prstGeom>
          <a:noFill/>
          <a:ln w="38100">
            <a:solidFill>
              <a:srgbClr val="6F5DF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Images\My photos\Magic-03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442" y="4526103"/>
            <a:ext cx="2970366" cy="2227775"/>
          </a:xfrm>
          <a:prstGeom prst="rect">
            <a:avLst/>
          </a:prstGeom>
          <a:noFill/>
          <a:ln w="38100">
            <a:solidFill>
              <a:srgbClr val="6F5DF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Images\My photos\Magic-03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262" y="3112280"/>
            <a:ext cx="1441225" cy="411342"/>
          </a:xfrm>
          <a:prstGeom prst="rect">
            <a:avLst/>
          </a:prstGeom>
          <a:noFill/>
          <a:ln w="38100">
            <a:solidFill>
              <a:srgbClr val="6F5DF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Images\My photos\Magic-03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519" y="4527995"/>
            <a:ext cx="2330453" cy="2275160"/>
          </a:xfrm>
          <a:prstGeom prst="rect">
            <a:avLst/>
          </a:prstGeom>
          <a:noFill/>
          <a:ln w="38100">
            <a:solidFill>
              <a:srgbClr val="6F5DF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F:\Images\My photos\Magic-031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02" y="4780639"/>
            <a:ext cx="2287229" cy="2002186"/>
          </a:xfrm>
          <a:prstGeom prst="rect">
            <a:avLst/>
          </a:prstGeom>
          <a:noFill/>
          <a:ln w="38100">
            <a:solidFill>
              <a:srgbClr val="6F5DF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42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8625" y="500063"/>
            <a:ext cx="8382000" cy="150018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63500" cmpd="thickThin">
            <a:solidFill>
              <a:srgbClr val="0070C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ru-RU" sz="2800" b="1" kern="0" dirty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 </a:t>
            </a:r>
            <a:r>
              <a:rPr lang="ru-RU" sz="4400" b="1" kern="0" dirty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«СЕРДЦЕ  ОТДАЮ  ДЕТЯМ»</a:t>
            </a:r>
          </a:p>
          <a:p>
            <a:pPr algn="ctr" eaLnBrk="0" hangingPunct="0">
              <a:defRPr/>
            </a:pPr>
            <a:r>
              <a:rPr lang="ru-RU" sz="2400" b="1" i="1" dirty="0">
                <a:solidFill>
                  <a:srgbClr val="C00000"/>
                </a:solidFill>
                <a:latin typeface="Cambria" pitchFamily="18" charset="0"/>
              </a:rPr>
              <a:t>НОМИНАЦИЯ   «Лучший кабинет </a:t>
            </a:r>
          </a:p>
          <a:p>
            <a:pPr algn="ctr">
              <a:defRPr/>
            </a:pPr>
            <a:r>
              <a:rPr lang="ru-RU" sz="2400" b="1" i="1" dirty="0">
                <a:solidFill>
                  <a:srgbClr val="C00000"/>
                </a:solidFill>
                <a:latin typeface="Cambria" pitchFamily="18" charset="0"/>
              </a:rPr>
              <a:t>государственного языка» - 1 МЕСТО</a:t>
            </a:r>
            <a:endParaRPr lang="ru-RU" sz="2400" b="1" dirty="0">
              <a:solidFill>
                <a:srgbClr val="C00000"/>
              </a:solidFill>
            </a:endParaRPr>
          </a:p>
          <a:p>
            <a:pPr algn="ctr" eaLnBrk="0" hangingPunct="0">
              <a:defRPr/>
            </a:pPr>
            <a:endParaRPr lang="ru-RU" sz="2400" b="1" i="1" dirty="0">
              <a:solidFill>
                <a:srgbClr val="FF0000"/>
              </a:solidFill>
              <a:latin typeface="Cambria" pitchFamily="18" charset="0"/>
            </a:endParaRPr>
          </a:p>
          <a:p>
            <a:pPr algn="ctr" eaLnBrk="0" hangingPunct="0">
              <a:defRPr/>
            </a:pPr>
            <a:r>
              <a:rPr lang="ru-RU" sz="2400" b="1" i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br>
              <a:rPr lang="ru-RU" sz="2400" b="1" i="1" dirty="0">
                <a:solidFill>
                  <a:srgbClr val="FF0000"/>
                </a:solidFill>
                <a:latin typeface="Cambria" pitchFamily="18" charset="0"/>
              </a:rPr>
            </a:br>
            <a:endParaRPr lang="ru-RU" sz="2400" b="1" dirty="0"/>
          </a:p>
        </p:txBody>
      </p:sp>
      <p:pic>
        <p:nvPicPr>
          <p:cNvPr id="16387" name="Рисунок 4" descr="http://sch7.edu.vn.ua/uploads/tiger-13008836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5" b="9048"/>
          <a:stretch>
            <a:fillRect/>
          </a:stretch>
        </p:blipFill>
        <p:spPr bwMode="auto">
          <a:xfrm>
            <a:off x="8143875" y="1928813"/>
            <a:ext cx="814388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23"/>
          <p:cNvSpPr>
            <a:spLocks noChangeArrowheads="1"/>
          </p:cNvSpPr>
          <p:nvPr/>
        </p:nvSpPr>
        <p:spPr bwMode="gray">
          <a:xfrm>
            <a:off x="251520" y="2178844"/>
            <a:ext cx="2404368" cy="890116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2800" b="1" i="1" dirty="0" smtClean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2014 г.</a:t>
            </a:r>
            <a:endParaRPr lang="en-US" sz="2800" b="1" dirty="0">
              <a:solidFill>
                <a:srgbClr val="FF0000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16390" name="Picture 2" descr="C:\Documents and Settings\Admin\Мои документы\Фото УВК ШГ 20\Magic-00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136" y="2623902"/>
            <a:ext cx="1888901" cy="1422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2" descr="F:\Фото УВК ШГ 20\Magic-004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2578894"/>
            <a:ext cx="27590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2" descr="C:\Users\Admin\Desktop\0_-3_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875" y="5078720"/>
            <a:ext cx="667527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3" descr="C:\Documents and Settings\Admin\Мои документы\Фото УВК ШГ 20\Magic-003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9"/>
          <a:stretch>
            <a:fillRect/>
          </a:stretch>
        </p:blipFill>
        <p:spPr bwMode="auto">
          <a:xfrm>
            <a:off x="134938" y="5475726"/>
            <a:ext cx="2520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23"/>
          <p:cNvSpPr>
            <a:spLocks noChangeArrowheads="1"/>
          </p:cNvSpPr>
          <p:nvPr/>
        </p:nvSpPr>
        <p:spPr bwMode="gray">
          <a:xfrm>
            <a:off x="59170" y="3630031"/>
            <a:ext cx="2928938" cy="1428750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2800" b="1" i="1" dirty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КАБИНЕТ</a:t>
            </a:r>
          </a:p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2800" b="1" i="1" dirty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МАНАС   ТААНУУ</a:t>
            </a:r>
            <a:endParaRPr lang="en-US" sz="2800" b="1" dirty="0">
              <a:solidFill>
                <a:srgbClr val="FF0000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11" name="Picture 2" descr="F:\Фото УВК ШГ 20\Magic-006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-4678" r="14516" b="4678"/>
          <a:stretch/>
        </p:blipFill>
        <p:spPr bwMode="auto">
          <a:xfrm>
            <a:off x="6931383" y="5037293"/>
            <a:ext cx="2027860" cy="160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Documents and Settings\Admin\Мои документы\Фото УВК ШГ 20\Magic-004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8"/>
          <a:stretch/>
        </p:blipFill>
        <p:spPr bwMode="auto">
          <a:xfrm>
            <a:off x="3347864" y="4504637"/>
            <a:ext cx="2736304" cy="206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862" y="2196306"/>
            <a:ext cx="151071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499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8625" y="500063"/>
            <a:ext cx="8382000" cy="150018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63500" cmpd="thickThin">
            <a:solidFill>
              <a:srgbClr val="0070C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ru-RU" sz="2800" b="1" kern="0" dirty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 </a:t>
            </a:r>
            <a:r>
              <a:rPr lang="ru-RU" sz="4400" b="1" kern="0" dirty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«СЕРДЦЕ  ОТДАЮ  ДЕТЯМ»</a:t>
            </a:r>
          </a:p>
          <a:p>
            <a:pPr algn="ctr" eaLnBrk="0" hangingPunct="0">
              <a:defRPr/>
            </a:pPr>
            <a:r>
              <a:rPr lang="ru-RU" sz="2400" b="1" i="1" dirty="0">
                <a:solidFill>
                  <a:srgbClr val="C00000"/>
                </a:solidFill>
                <a:latin typeface="Cambria" pitchFamily="18" charset="0"/>
              </a:rPr>
              <a:t>НОМИНАЦИЯ   «Лучший </a:t>
            </a:r>
            <a:r>
              <a:rPr lang="ru-RU" sz="2400" b="1" i="1" dirty="0" smtClean="0">
                <a:solidFill>
                  <a:srgbClr val="C00000"/>
                </a:solidFill>
                <a:latin typeface="Cambria" pitchFamily="18" charset="0"/>
              </a:rPr>
              <a:t>учебный кабинет » </a:t>
            </a:r>
            <a:r>
              <a:rPr lang="ru-RU" sz="2400" b="1" i="1" dirty="0">
                <a:solidFill>
                  <a:srgbClr val="C00000"/>
                </a:solidFill>
                <a:latin typeface="Cambria" pitchFamily="18" charset="0"/>
              </a:rPr>
              <a:t>- </a:t>
            </a:r>
            <a:r>
              <a:rPr lang="ru-RU" sz="2400" b="1" i="1" dirty="0" smtClean="0">
                <a:solidFill>
                  <a:srgbClr val="C00000"/>
                </a:solidFill>
                <a:latin typeface="Cambria" pitchFamily="18" charset="0"/>
              </a:rPr>
              <a:t>2 </a:t>
            </a:r>
            <a:r>
              <a:rPr lang="ru-RU" sz="2400" b="1" i="1" dirty="0">
                <a:solidFill>
                  <a:srgbClr val="C00000"/>
                </a:solidFill>
                <a:latin typeface="Cambria" pitchFamily="18" charset="0"/>
              </a:rPr>
              <a:t>МЕСТО</a:t>
            </a:r>
            <a:endParaRPr lang="ru-RU" sz="2400" b="1" dirty="0">
              <a:solidFill>
                <a:srgbClr val="C00000"/>
              </a:solidFill>
            </a:endParaRPr>
          </a:p>
          <a:p>
            <a:pPr algn="ctr" eaLnBrk="0" hangingPunct="0">
              <a:defRPr/>
            </a:pPr>
            <a:endParaRPr lang="ru-RU" sz="2400" b="1" i="1" dirty="0">
              <a:solidFill>
                <a:srgbClr val="FF0000"/>
              </a:solidFill>
              <a:latin typeface="Cambria" pitchFamily="18" charset="0"/>
            </a:endParaRPr>
          </a:p>
          <a:p>
            <a:pPr algn="ctr" eaLnBrk="0" hangingPunct="0">
              <a:defRPr/>
            </a:pPr>
            <a:r>
              <a:rPr lang="ru-RU" sz="2400" b="1" i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br>
              <a:rPr lang="ru-RU" sz="2400" b="1" i="1" dirty="0">
                <a:solidFill>
                  <a:srgbClr val="FF0000"/>
                </a:solidFill>
                <a:latin typeface="Cambria" pitchFamily="18" charset="0"/>
              </a:rPr>
            </a:br>
            <a:endParaRPr lang="ru-RU" sz="2400" b="1" dirty="0"/>
          </a:p>
        </p:txBody>
      </p:sp>
      <p:pic>
        <p:nvPicPr>
          <p:cNvPr id="16387" name="Рисунок 4" descr="http://sch7.edu.vn.ua/uploads/tiger-13008836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5" b="9048"/>
          <a:stretch>
            <a:fillRect/>
          </a:stretch>
        </p:blipFill>
        <p:spPr bwMode="auto">
          <a:xfrm>
            <a:off x="8143875" y="1928813"/>
            <a:ext cx="814388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23"/>
          <p:cNvSpPr>
            <a:spLocks noChangeArrowheads="1"/>
          </p:cNvSpPr>
          <p:nvPr/>
        </p:nvSpPr>
        <p:spPr bwMode="gray">
          <a:xfrm>
            <a:off x="251520" y="2178844"/>
            <a:ext cx="2404368" cy="890116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2800" b="1" i="1" dirty="0" smtClean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2015 г.</a:t>
            </a:r>
            <a:endParaRPr lang="en-US" sz="2800" b="1" dirty="0">
              <a:solidFill>
                <a:srgbClr val="FF0000"/>
              </a:solidFill>
              <a:latin typeface="Cambria" pitchFamily="18" charset="0"/>
              <a:cs typeface="Arial" charset="0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gray">
          <a:xfrm>
            <a:off x="59170" y="3607594"/>
            <a:ext cx="2928938" cy="1428750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2800" b="1" i="1" dirty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КАБИНЕТ</a:t>
            </a:r>
          </a:p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2800" b="1" i="1" dirty="0" smtClean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ИНФОРМАТИКИ</a:t>
            </a:r>
            <a:endParaRPr lang="en-US" sz="2800" b="1" dirty="0">
              <a:solidFill>
                <a:srgbClr val="FF0000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11" name="Picture 2" descr="C:\Documents and Settings\Admin\Мои документы\20150916_1856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845" y="2463800"/>
            <a:ext cx="2477559" cy="185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845" y="4941168"/>
            <a:ext cx="2225889" cy="1669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3" descr="mouse_computer_m_book_p650-13080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247" y="3789040"/>
            <a:ext cx="565282" cy="45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663" y="2345706"/>
            <a:ext cx="2792475" cy="2094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 descr="C:\Documents and Settings\Admin\Мои документы\Magic-001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3"/>
          <a:stretch/>
        </p:blipFill>
        <p:spPr bwMode="auto">
          <a:xfrm>
            <a:off x="251520" y="5205467"/>
            <a:ext cx="2757181" cy="153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Documents and Settings\Admin\Мои документы\Magic-001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954" y="4675915"/>
            <a:ext cx="278430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62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8625" y="500063"/>
            <a:ext cx="8382000" cy="150018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63500" cmpd="thickThin">
            <a:solidFill>
              <a:srgbClr val="0070C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ru-RU" sz="2800" b="1" kern="0" dirty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 </a:t>
            </a:r>
            <a:r>
              <a:rPr lang="ru-RU" sz="4400" b="1" kern="0" dirty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«СЕРДЦЕ  ОТДАЮ  ДЕТЯМ»</a:t>
            </a:r>
          </a:p>
          <a:p>
            <a:pPr algn="ctr" eaLnBrk="0" hangingPunct="0">
              <a:defRPr/>
            </a:pPr>
            <a:r>
              <a:rPr lang="ru-RU" sz="2400" b="1" i="1" dirty="0">
                <a:solidFill>
                  <a:srgbClr val="C00000"/>
                </a:solidFill>
                <a:latin typeface="Cambria" pitchFamily="18" charset="0"/>
              </a:rPr>
              <a:t>НОМИНАЦИЯ   «Лучший  </a:t>
            </a:r>
            <a:r>
              <a:rPr lang="ru-RU" sz="2400" b="1" i="1" dirty="0" smtClean="0">
                <a:solidFill>
                  <a:srgbClr val="C00000"/>
                </a:solidFill>
                <a:latin typeface="Cambria" pitchFamily="18" charset="0"/>
              </a:rPr>
              <a:t>учебный кабинет » </a:t>
            </a:r>
            <a:r>
              <a:rPr lang="ru-RU" sz="2400" b="1" i="1" dirty="0">
                <a:solidFill>
                  <a:srgbClr val="C00000"/>
                </a:solidFill>
                <a:latin typeface="Cambria" pitchFamily="18" charset="0"/>
              </a:rPr>
              <a:t>- </a:t>
            </a:r>
            <a:r>
              <a:rPr lang="ru-RU" sz="2400" b="1" i="1" dirty="0" smtClean="0">
                <a:solidFill>
                  <a:srgbClr val="C00000"/>
                </a:solidFill>
                <a:latin typeface="Cambria" pitchFamily="18" charset="0"/>
              </a:rPr>
              <a:t>1 </a:t>
            </a:r>
            <a:r>
              <a:rPr lang="ru-RU" sz="2400" b="1" i="1" dirty="0">
                <a:solidFill>
                  <a:srgbClr val="C00000"/>
                </a:solidFill>
                <a:latin typeface="Cambria" pitchFamily="18" charset="0"/>
              </a:rPr>
              <a:t>МЕСТО</a:t>
            </a:r>
            <a:endParaRPr lang="ru-RU" sz="2400" b="1" dirty="0">
              <a:solidFill>
                <a:srgbClr val="C00000"/>
              </a:solidFill>
            </a:endParaRPr>
          </a:p>
          <a:p>
            <a:pPr algn="ctr" eaLnBrk="0" hangingPunct="0">
              <a:defRPr/>
            </a:pPr>
            <a:endParaRPr lang="ru-RU" sz="2400" b="1" i="1" dirty="0">
              <a:solidFill>
                <a:srgbClr val="FF0000"/>
              </a:solidFill>
              <a:latin typeface="Cambria" pitchFamily="18" charset="0"/>
            </a:endParaRPr>
          </a:p>
          <a:p>
            <a:pPr algn="ctr" eaLnBrk="0" hangingPunct="0">
              <a:defRPr/>
            </a:pPr>
            <a:r>
              <a:rPr lang="ru-RU" sz="2400" b="1" i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br>
              <a:rPr lang="ru-RU" sz="2400" b="1" i="1" dirty="0">
                <a:solidFill>
                  <a:srgbClr val="FF0000"/>
                </a:solidFill>
                <a:latin typeface="Cambria" pitchFamily="18" charset="0"/>
              </a:rPr>
            </a:br>
            <a:endParaRPr lang="ru-RU" sz="2400" b="1" dirty="0"/>
          </a:p>
        </p:txBody>
      </p:sp>
      <p:pic>
        <p:nvPicPr>
          <p:cNvPr id="16387" name="Рисунок 4" descr="http://sch7.edu.vn.ua/uploads/tiger-13008836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5" b="9048"/>
          <a:stretch>
            <a:fillRect/>
          </a:stretch>
        </p:blipFill>
        <p:spPr bwMode="auto">
          <a:xfrm>
            <a:off x="8143875" y="1928813"/>
            <a:ext cx="814388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23"/>
          <p:cNvSpPr>
            <a:spLocks noChangeArrowheads="1"/>
          </p:cNvSpPr>
          <p:nvPr/>
        </p:nvSpPr>
        <p:spPr bwMode="gray">
          <a:xfrm>
            <a:off x="251520" y="2178844"/>
            <a:ext cx="2404368" cy="890116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2800" b="1" i="1" dirty="0" smtClean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2016 г.</a:t>
            </a:r>
            <a:endParaRPr lang="en-US" sz="2800" b="1" dirty="0">
              <a:solidFill>
                <a:srgbClr val="FF0000"/>
              </a:solidFill>
              <a:latin typeface="Cambria" pitchFamily="18" charset="0"/>
              <a:cs typeface="Arial" charset="0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gray">
          <a:xfrm>
            <a:off x="115542" y="3240193"/>
            <a:ext cx="2928938" cy="1428750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2200" b="1" i="1" dirty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КАБИНЕТ</a:t>
            </a:r>
          </a:p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2200" b="1" i="1" dirty="0" smtClean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НАЧАЛЬНЫХ </a:t>
            </a:r>
          </a:p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2200" b="1" i="1" dirty="0" smtClean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КЛАССОВ</a:t>
            </a:r>
            <a:endParaRPr lang="en-US" sz="2200" b="1" dirty="0">
              <a:solidFill>
                <a:srgbClr val="FF0000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17" name="Рисунок 16" descr="C:\Documents and Settings\Admin\Мои документы\20160921_14140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38" y="2463800"/>
            <a:ext cx="2493658" cy="1817773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9" name="Рисунок 18" descr="C:\Documents and Settings\Admin\Local Settings\Temporary Internet Files\Content.Word\20160921_200838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5000"/>
                    </a14:imgEffect>
                    <a14:imgEffect>
                      <a14:brightnessContrast bright="24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469" y="5004501"/>
            <a:ext cx="1648039" cy="1531140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20" name="Рисунок 19" descr="C:\Documents and Settings\Admin\Local Settings\Temporary Internet Files\Content.Word\20160921_20091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53" y="4765804"/>
            <a:ext cx="2356515" cy="198189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21" name="Рисунок 20" descr="C:\Documents and Settings\Admin\Local Settings\Temporary Internet Files\Content.Word\20160921_200745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1000"/>
                    </a14:imgEffect>
                    <a14:imgEffect>
                      <a14:brightnessContrast bright="9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367" y="2463800"/>
            <a:ext cx="2312258" cy="1967711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22" name="Picture 2" descr="20160919_14052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480" y="4976377"/>
            <a:ext cx="1675109" cy="154896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 descr="C:\Documents and Settings\Admin\Мои документы\20160921_141303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546" y="4915616"/>
            <a:ext cx="1698079" cy="1609727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7597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8625" y="500063"/>
            <a:ext cx="8382000" cy="150018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63500" cmpd="thickThin">
            <a:solidFill>
              <a:srgbClr val="0070C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ru-RU" sz="2800" b="1" kern="0" dirty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 </a:t>
            </a:r>
            <a:r>
              <a:rPr lang="ru-RU" sz="4400" b="1" kern="0" dirty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«СЕРДЦЕ  ОТДАЮ  ДЕТЯМ»</a:t>
            </a:r>
          </a:p>
          <a:p>
            <a:pPr algn="ctr" eaLnBrk="0" hangingPunct="0">
              <a:defRPr/>
            </a:pPr>
            <a:r>
              <a:rPr lang="ru-RU" sz="2400" b="1" i="1" dirty="0">
                <a:solidFill>
                  <a:srgbClr val="C00000"/>
                </a:solidFill>
                <a:latin typeface="Cambria" pitchFamily="18" charset="0"/>
              </a:rPr>
              <a:t>НОМИНАЦИЯ   «Лучший  </a:t>
            </a:r>
            <a:r>
              <a:rPr lang="ru-RU" sz="2400" b="1" i="1" dirty="0" smtClean="0">
                <a:solidFill>
                  <a:srgbClr val="C00000"/>
                </a:solidFill>
                <a:latin typeface="Cambria" pitchFamily="18" charset="0"/>
              </a:rPr>
              <a:t>инновационный  кабинет »         </a:t>
            </a:r>
            <a:r>
              <a:rPr lang="ru-RU" sz="2400" b="1" i="1" dirty="0">
                <a:solidFill>
                  <a:srgbClr val="C00000"/>
                </a:solidFill>
                <a:latin typeface="Cambria" pitchFamily="18" charset="0"/>
              </a:rPr>
              <a:t>- </a:t>
            </a:r>
            <a:r>
              <a:rPr lang="ru-RU" sz="2400" b="1" i="1" dirty="0" smtClean="0">
                <a:solidFill>
                  <a:srgbClr val="C00000"/>
                </a:solidFill>
                <a:latin typeface="Monotype Corsiva" pitchFamily="66" charset="0"/>
              </a:rPr>
              <a:t>ГРАН   ПРИ</a:t>
            </a:r>
            <a:endParaRPr lang="ru-RU" sz="2400" b="1" dirty="0">
              <a:solidFill>
                <a:srgbClr val="C00000"/>
              </a:solidFill>
              <a:latin typeface="Monotype Corsiva" pitchFamily="66" charset="0"/>
            </a:endParaRPr>
          </a:p>
          <a:p>
            <a:pPr algn="ctr" eaLnBrk="0" hangingPunct="0">
              <a:defRPr/>
            </a:pPr>
            <a:endParaRPr lang="ru-RU" sz="2400" b="1" i="1" dirty="0">
              <a:solidFill>
                <a:srgbClr val="FF0000"/>
              </a:solidFill>
              <a:latin typeface="Cambria" pitchFamily="18" charset="0"/>
            </a:endParaRPr>
          </a:p>
          <a:p>
            <a:pPr algn="ctr" eaLnBrk="0" hangingPunct="0">
              <a:defRPr/>
            </a:pPr>
            <a:r>
              <a:rPr lang="ru-RU" sz="2400" b="1" i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br>
              <a:rPr lang="ru-RU" sz="2400" b="1" i="1" dirty="0">
                <a:solidFill>
                  <a:srgbClr val="FF0000"/>
                </a:solidFill>
                <a:latin typeface="Cambria" pitchFamily="18" charset="0"/>
              </a:rPr>
            </a:br>
            <a:endParaRPr lang="ru-RU" sz="2400" b="1" dirty="0"/>
          </a:p>
        </p:txBody>
      </p:sp>
      <p:pic>
        <p:nvPicPr>
          <p:cNvPr id="16387" name="Рисунок 4" descr="http://sch7.edu.vn.ua/uploads/tiger-13008836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5" b="9048"/>
          <a:stretch>
            <a:fillRect/>
          </a:stretch>
        </p:blipFill>
        <p:spPr bwMode="auto">
          <a:xfrm>
            <a:off x="8403431" y="479809"/>
            <a:ext cx="814388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23"/>
          <p:cNvSpPr>
            <a:spLocks noChangeArrowheads="1"/>
          </p:cNvSpPr>
          <p:nvPr/>
        </p:nvSpPr>
        <p:spPr bwMode="gray">
          <a:xfrm>
            <a:off x="251520" y="2178844"/>
            <a:ext cx="2404368" cy="890116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2800" b="1" i="1" dirty="0" smtClean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2017 г.</a:t>
            </a:r>
            <a:endParaRPr lang="en-US" sz="2800" b="1" dirty="0">
              <a:solidFill>
                <a:srgbClr val="FF0000"/>
              </a:solidFill>
              <a:latin typeface="Cambria" pitchFamily="18" charset="0"/>
              <a:cs typeface="Arial" charset="0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gray">
          <a:xfrm>
            <a:off x="61020" y="3182789"/>
            <a:ext cx="2928938" cy="1221288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2000" b="1" i="1" dirty="0" smtClean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КАБИНЕТ         </a:t>
            </a:r>
          </a:p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2000" b="1" i="1" dirty="0" smtClean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АНГЛИЙСКОГО ЯЗЫКА</a:t>
            </a:r>
            <a:endParaRPr lang="en-US" sz="2000" b="1" dirty="0">
              <a:solidFill>
                <a:srgbClr val="FF0000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12" name="Picture 2" descr="C:\Users\User\Documents\Фото  кабинета  английского языка\IMG_20170919_1405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00080" y="2246291"/>
            <a:ext cx="2914123" cy="2185592"/>
          </a:xfrm>
          <a:prstGeom prst="rect">
            <a:avLst/>
          </a:prstGeom>
          <a:ln w="2286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00"/>
          <a:stretch/>
        </p:blipFill>
        <p:spPr>
          <a:xfrm>
            <a:off x="4872860" y="3977680"/>
            <a:ext cx="4060601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6951" r="33200" b="4850"/>
          <a:stretch/>
        </p:blipFill>
        <p:spPr>
          <a:xfrm>
            <a:off x="251520" y="4453769"/>
            <a:ext cx="1202184" cy="2426117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769" y="2200144"/>
            <a:ext cx="2044629" cy="153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520" y="4701249"/>
            <a:ext cx="2574875" cy="1931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216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ChangeArrowheads="1"/>
          </p:cNvSpPr>
          <p:nvPr/>
        </p:nvSpPr>
        <p:spPr bwMode="auto">
          <a:xfrm>
            <a:off x="3643313" y="2143125"/>
            <a:ext cx="2808287" cy="358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81000" y="218828"/>
            <a:ext cx="8382000" cy="1893093"/>
          </a:xfrm>
          <a:prstGeom prst="rect">
            <a:avLst/>
          </a:prstGeom>
          <a:solidFill>
            <a:srgbClr val="FFFFCC"/>
          </a:solidFill>
          <a:ln w="63500" cmpd="thickThin">
            <a:solidFill>
              <a:srgbClr val="0070C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2800" b="1" kern="0" dirty="0" smtClean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 </a:t>
            </a:r>
            <a:r>
              <a:rPr lang="ru-RU" sz="2800" b="1" kern="0" dirty="0" smtClean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 </a:t>
            </a:r>
            <a:r>
              <a:rPr lang="ru-RU" sz="2800" b="1" kern="0" dirty="0">
                <a:solidFill>
                  <a:srgbClr val="800000"/>
                </a:solidFill>
                <a:latin typeface="Monotype Corsiva" pitchFamily="66" charset="0"/>
              </a:rPr>
              <a:t>Ключевой   фигурой   в   образовательном   процессе  является  учитель,  поэтому  </a:t>
            </a:r>
            <a:r>
              <a:rPr lang="ru-RU" sz="2800" b="1" kern="0" dirty="0" smtClean="0">
                <a:solidFill>
                  <a:srgbClr val="800000"/>
                </a:solidFill>
                <a:latin typeface="Monotype Corsiva" pitchFamily="66" charset="0"/>
              </a:rPr>
              <a:t>в УВК ШГ № 20  осуществляется  системная  работа  по </a:t>
            </a:r>
            <a:r>
              <a:rPr lang="ru-RU" sz="2800" b="1" kern="0" dirty="0" err="1" smtClean="0">
                <a:solidFill>
                  <a:srgbClr val="800000"/>
                </a:solidFill>
                <a:latin typeface="Monotype Corsiva" pitchFamily="66" charset="0"/>
              </a:rPr>
              <a:t>формированиею</a:t>
            </a:r>
            <a:r>
              <a:rPr lang="ru-RU" sz="2800" b="1" kern="0" dirty="0" smtClean="0">
                <a:solidFill>
                  <a:srgbClr val="800000"/>
                </a:solidFill>
                <a:latin typeface="Monotype Corsiva" pitchFamily="66" charset="0"/>
              </a:rPr>
              <a:t> </a:t>
            </a:r>
            <a:r>
              <a:rPr lang="ru-RU" sz="2800" b="1" kern="0" dirty="0">
                <a:solidFill>
                  <a:srgbClr val="800000"/>
                </a:solidFill>
                <a:latin typeface="Monotype Corsiva" pitchFamily="66" charset="0"/>
              </a:rPr>
              <a:t>высококвалифицированного  учительского  коллектива.</a:t>
            </a:r>
          </a:p>
        </p:txBody>
      </p:sp>
      <p:pic>
        <p:nvPicPr>
          <p:cNvPr id="5" name="Рисунок 4" descr="http://4.bp.blogspot.com/-VVggAKy5_Zs/UH_zzrIpjDI/AAAAAAAAABY/QKDouEryJtA/s1600/iStock_000004257988Large_multiseat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3797" y="6144160"/>
            <a:ext cx="6832699" cy="6987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6" y="2403474"/>
            <a:ext cx="1798511" cy="1349262"/>
          </a:xfrm>
          <a:prstGeom prst="rect">
            <a:avLst/>
          </a:prstGeom>
          <a:noFill/>
          <a:ln w="57150">
            <a:solidFill>
              <a:srgbClr val="CC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393437"/>
            <a:ext cx="1728192" cy="1295379"/>
          </a:xfrm>
          <a:prstGeom prst="rect">
            <a:avLst/>
          </a:prstGeom>
          <a:noFill/>
          <a:ln w="57150">
            <a:solidFill>
              <a:srgbClr val="CC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2" descr="F:\Images\My photos\Magic-02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422883"/>
            <a:ext cx="1908178" cy="1329853"/>
          </a:xfrm>
          <a:prstGeom prst="rect">
            <a:avLst/>
          </a:prstGeom>
          <a:noFill/>
          <a:ln w="57150">
            <a:solidFill>
              <a:srgbClr val="CC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383" y="2403474"/>
            <a:ext cx="1709638" cy="1283301"/>
          </a:xfrm>
          <a:prstGeom prst="rect">
            <a:avLst/>
          </a:prstGeom>
          <a:noFill/>
          <a:ln w="57150">
            <a:solidFill>
              <a:srgbClr val="CC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1" descr="F:\Images\My photos\Magic-025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45" y="3985132"/>
            <a:ext cx="1695211" cy="1316076"/>
          </a:xfrm>
          <a:prstGeom prst="rect">
            <a:avLst/>
          </a:prstGeom>
          <a:noFill/>
          <a:ln w="57150">
            <a:solidFill>
              <a:srgbClr val="CC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4883871"/>
              </p:ext>
            </p:extLst>
          </p:nvPr>
        </p:nvGraphicFramePr>
        <p:xfrm>
          <a:off x="2808616" y="4356405"/>
          <a:ext cx="5355059" cy="1851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r:id="rId10" imgW="7303641" imgH="2548349" progId="Excel.Chart.8">
                  <p:embed/>
                </p:oleObj>
              </mc:Choice>
              <mc:Fallback>
                <p:oleObj r:id="rId10" imgW="7303641" imgH="2548349" progId="Excel.Chart.8">
                  <p:embed/>
                  <p:pic>
                    <p:nvPicPr>
                      <p:cNvPr id="0" name="Диаграмма 5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8616" y="4356405"/>
                        <a:ext cx="5355059" cy="18514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1483665"/>
              </p:ext>
            </p:extLst>
          </p:nvPr>
        </p:nvGraphicFramePr>
        <p:xfrm>
          <a:off x="2767010" y="3849950"/>
          <a:ext cx="5507037" cy="2294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Диаграмма" r:id="rId13" imgW="7305759" imgH="2600240" progId="Excel.Chart.8">
                  <p:embed/>
                </p:oleObj>
              </mc:Choice>
              <mc:Fallback>
                <p:oleObj name="Диаграмма" r:id="rId13" imgW="7305759" imgH="260024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7010" y="3849950"/>
                        <a:ext cx="5507037" cy="22942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 descr="http://www.izocenter.ru/i/logo-mainpage.jp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707966" y="5357728"/>
            <a:ext cx="1436034" cy="12139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D:\фото веселые старты шг 20\20160216_114253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1" y="5517231"/>
            <a:ext cx="1671513" cy="1253859"/>
          </a:xfrm>
          <a:prstGeom prst="rect">
            <a:avLst/>
          </a:prstGeom>
          <a:noFill/>
          <a:ln w="76200">
            <a:solidFill>
              <a:srgbClr val="CC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51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68812" y="240060"/>
            <a:ext cx="8382000" cy="182078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63500" cmpd="thickThin">
            <a:solidFill>
              <a:srgbClr val="0000FF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ru-RU" sz="2800" b="1" kern="0" dirty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 «СЕРДЦЕ  ОТДАЮ  ДЕТЯМ</a:t>
            </a:r>
            <a:r>
              <a:rPr lang="ru-RU" sz="2800" b="1" kern="0" dirty="0" smtClean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»</a:t>
            </a:r>
          </a:p>
          <a:p>
            <a:pPr algn="ctr" eaLnBrk="0" hangingPunct="0">
              <a:defRPr/>
            </a:pPr>
            <a:r>
              <a:rPr lang="ru-RU" sz="2800" b="1" kern="0" dirty="0" err="1" smtClean="0">
                <a:solidFill>
                  <a:srgbClr val="0000FF"/>
                </a:solidFill>
                <a:latin typeface="Monotype Corsiva" pitchFamily="66" charset="0"/>
                <a:ea typeface="+mj-ea"/>
                <a:cs typeface="+mj-cs"/>
              </a:rPr>
              <a:t>Калмынина</a:t>
            </a:r>
            <a:r>
              <a:rPr lang="ru-RU" sz="2800" b="1" kern="0" dirty="0" smtClean="0">
                <a:solidFill>
                  <a:srgbClr val="0000FF"/>
                </a:solidFill>
                <a:latin typeface="Monotype Corsiva" pitchFamily="66" charset="0"/>
                <a:ea typeface="+mj-ea"/>
                <a:cs typeface="+mj-cs"/>
              </a:rPr>
              <a:t>  Дарья Андреевна</a:t>
            </a:r>
            <a:endParaRPr lang="ru-RU" sz="2800" b="1" kern="0" dirty="0">
              <a:solidFill>
                <a:srgbClr val="0000FF"/>
              </a:solidFill>
              <a:latin typeface="Monotype Corsiva" pitchFamily="66" charset="0"/>
              <a:ea typeface="+mj-ea"/>
              <a:cs typeface="+mj-cs"/>
            </a:endParaRPr>
          </a:p>
          <a:p>
            <a:pPr algn="ctr" eaLnBrk="0" hangingPunct="0">
              <a:defRPr/>
            </a:pPr>
            <a:r>
              <a:rPr lang="ru-RU" b="1" i="1" dirty="0">
                <a:solidFill>
                  <a:srgbClr val="C00000"/>
                </a:solidFill>
                <a:latin typeface="Cambria" pitchFamily="18" charset="0"/>
              </a:rPr>
              <a:t>НОМИНАЦИЯ   «Лучший  </a:t>
            </a:r>
            <a:r>
              <a:rPr lang="ru-RU" b="1" i="1" dirty="0" smtClean="0">
                <a:solidFill>
                  <a:srgbClr val="C00000"/>
                </a:solidFill>
                <a:latin typeface="Cambria" pitchFamily="18" charset="0"/>
              </a:rPr>
              <a:t>Молодой учитель»</a:t>
            </a:r>
          </a:p>
          <a:p>
            <a:pPr algn="ctr" eaLnBrk="0" hangingPunct="0">
              <a:defRPr/>
            </a:pPr>
            <a:r>
              <a:rPr lang="ru-RU" b="1" i="1" dirty="0">
                <a:solidFill>
                  <a:srgbClr val="C00000"/>
                </a:solidFill>
                <a:latin typeface="Cambria" pitchFamily="18" charset="0"/>
              </a:rPr>
              <a:t>Районный конкурс – 1  МЕСТО</a:t>
            </a:r>
          </a:p>
          <a:p>
            <a:pPr algn="ctr" eaLnBrk="0" hangingPunct="0">
              <a:defRPr/>
            </a:pPr>
            <a:r>
              <a:rPr lang="ru-RU" b="1" i="1" dirty="0">
                <a:solidFill>
                  <a:srgbClr val="C00000"/>
                </a:solidFill>
                <a:latin typeface="Cambria" pitchFamily="18" charset="0"/>
              </a:rPr>
              <a:t>Городской  конкурс - </a:t>
            </a:r>
            <a:r>
              <a:rPr lang="ru-RU" b="1" i="1" dirty="0" smtClean="0">
                <a:solidFill>
                  <a:srgbClr val="C00000"/>
                </a:solidFill>
                <a:latin typeface="Cambria" pitchFamily="18" charset="0"/>
              </a:rPr>
              <a:t>1 </a:t>
            </a:r>
            <a:r>
              <a:rPr lang="ru-RU" b="1" i="1" dirty="0">
                <a:solidFill>
                  <a:srgbClr val="C00000"/>
                </a:solidFill>
                <a:latin typeface="Cambria" pitchFamily="18" charset="0"/>
              </a:rPr>
              <a:t>МЕСТО</a:t>
            </a:r>
          </a:p>
          <a:p>
            <a:pPr algn="ctr" eaLnBrk="0" hangingPunct="0">
              <a:defRPr/>
            </a:pPr>
            <a:r>
              <a:rPr lang="ru-RU" sz="2400" b="1" i="1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latin typeface="Cambria" pitchFamily="18" charset="0"/>
              </a:rPr>
              <a:t/>
            </a:r>
            <a:br>
              <a:rPr lang="ru-RU" sz="2400" b="1" i="1" dirty="0">
                <a:solidFill>
                  <a:srgbClr val="FF0000"/>
                </a:solidFill>
                <a:latin typeface="Cambria" pitchFamily="18" charset="0"/>
              </a:rPr>
            </a:br>
            <a:endParaRPr lang="ru-RU" sz="2400" b="1" dirty="0"/>
          </a:p>
        </p:txBody>
      </p:sp>
      <p:pic>
        <p:nvPicPr>
          <p:cNvPr id="16387" name="Рисунок 4" descr="http://sch7.edu.vn.ua/uploads/tiger-13008836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5" b="9048"/>
          <a:stretch>
            <a:fillRect/>
          </a:stretch>
        </p:blipFill>
        <p:spPr bwMode="auto">
          <a:xfrm>
            <a:off x="7937061" y="2193200"/>
            <a:ext cx="814388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23"/>
          <p:cNvSpPr>
            <a:spLocks noChangeArrowheads="1"/>
          </p:cNvSpPr>
          <p:nvPr/>
        </p:nvSpPr>
        <p:spPr bwMode="gray">
          <a:xfrm>
            <a:off x="683568" y="979798"/>
            <a:ext cx="1415976" cy="890116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2800" b="1" i="1" dirty="0" smtClean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2014 г.</a:t>
            </a:r>
            <a:endParaRPr lang="en-US" sz="2800" b="1" dirty="0">
              <a:solidFill>
                <a:srgbClr val="FF0000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5" name="Picture 2" descr="F:\Даша\DSC0215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2"/>
          <a:stretch/>
        </p:blipFill>
        <p:spPr bwMode="auto">
          <a:xfrm>
            <a:off x="6876256" y="4465643"/>
            <a:ext cx="1757825" cy="204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Даша\DSC021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934" y="2165237"/>
            <a:ext cx="3179700" cy="209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Даша\DSC018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487878"/>
            <a:ext cx="2412712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Даша\DSC0212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477" y="4465643"/>
            <a:ext cx="2895699" cy="196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:\Даша\DSC0216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33" y="2487878"/>
            <a:ext cx="2575173" cy="177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:\Даша\DSC0181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23" y="4832614"/>
            <a:ext cx="2295024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31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55588" y="0"/>
            <a:ext cx="8382000" cy="188753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63500" cmpd="thickThin">
            <a:solidFill>
              <a:srgbClr val="0070C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ru-RU" sz="2800" b="1" kern="0" dirty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 «СЕРДЦЕ  ОТДАЮ  ДЕТЯМ»</a:t>
            </a:r>
          </a:p>
          <a:p>
            <a:pPr algn="ctr" eaLnBrk="0" hangingPunct="0">
              <a:defRPr/>
            </a:pPr>
            <a:r>
              <a:rPr lang="ru-RU" sz="2800" b="1" kern="0" dirty="0" err="1">
                <a:solidFill>
                  <a:srgbClr val="6600CC"/>
                </a:solidFill>
                <a:latin typeface="Monotype Corsiva" pitchFamily="66" charset="0"/>
                <a:ea typeface="+mj-ea"/>
                <a:cs typeface="+mj-cs"/>
              </a:rPr>
              <a:t>Гаврющенко</a:t>
            </a:r>
            <a:r>
              <a:rPr lang="ru-RU" sz="2800" b="1" kern="0" dirty="0">
                <a:solidFill>
                  <a:srgbClr val="6600CC"/>
                </a:solidFill>
                <a:latin typeface="Monotype Corsiva" pitchFamily="66" charset="0"/>
                <a:ea typeface="+mj-ea"/>
                <a:cs typeface="+mj-cs"/>
              </a:rPr>
              <a:t>  Оксана Николаевна</a:t>
            </a:r>
          </a:p>
          <a:p>
            <a:pPr algn="ctr" eaLnBrk="0" hangingPunct="0">
              <a:defRPr/>
            </a:pPr>
            <a:r>
              <a:rPr lang="ru-RU" sz="2000" b="1" i="1" dirty="0">
                <a:solidFill>
                  <a:srgbClr val="C00000"/>
                </a:solidFill>
                <a:latin typeface="Cambria" pitchFamily="18" charset="0"/>
              </a:rPr>
              <a:t>НОМИНАЦИЯ   «Лучший учитель »</a:t>
            </a:r>
            <a:endParaRPr lang="en-US" sz="2000" b="1" i="1" dirty="0">
              <a:solidFill>
                <a:srgbClr val="C00000"/>
              </a:solidFill>
              <a:latin typeface="Cambria" pitchFamily="18" charset="0"/>
            </a:endParaRPr>
          </a:p>
          <a:p>
            <a:pPr algn="ctr" eaLnBrk="0" hangingPunct="0">
              <a:defRPr/>
            </a:pPr>
            <a:r>
              <a:rPr lang="ru-RU" sz="2000" b="1" i="1" dirty="0">
                <a:solidFill>
                  <a:srgbClr val="C00000"/>
                </a:solidFill>
                <a:latin typeface="Cambria" pitchFamily="18" charset="0"/>
              </a:rPr>
              <a:t>Районный конкурс – 1  МЕСТО</a:t>
            </a:r>
          </a:p>
          <a:p>
            <a:pPr algn="ctr" eaLnBrk="0" hangingPunct="0">
              <a:defRPr/>
            </a:pPr>
            <a:r>
              <a:rPr lang="ru-RU" sz="2000" b="1" i="1" dirty="0">
                <a:solidFill>
                  <a:srgbClr val="C00000"/>
                </a:solidFill>
                <a:latin typeface="Cambria" pitchFamily="18" charset="0"/>
              </a:rPr>
              <a:t>Городской  конкурс - 3 МЕСТО</a:t>
            </a:r>
          </a:p>
          <a:p>
            <a:pPr algn="ctr" eaLnBrk="0" hangingPunct="0">
              <a:defRPr/>
            </a:pPr>
            <a:endParaRPr lang="ru-RU" sz="2400" b="1" dirty="0">
              <a:solidFill>
                <a:srgbClr val="C00000"/>
              </a:solidFill>
            </a:endParaRPr>
          </a:p>
          <a:p>
            <a:pPr algn="ctr" eaLnBrk="0" hangingPunct="0">
              <a:defRPr/>
            </a:pPr>
            <a:endParaRPr lang="ru-RU" sz="2400" b="1" i="1" dirty="0">
              <a:solidFill>
                <a:srgbClr val="FF0000"/>
              </a:solidFill>
              <a:latin typeface="Cambria" pitchFamily="18" charset="0"/>
            </a:endParaRPr>
          </a:p>
          <a:p>
            <a:pPr algn="ctr" eaLnBrk="0" hangingPunct="0">
              <a:defRPr/>
            </a:pPr>
            <a:r>
              <a:rPr lang="ru-RU" sz="2400" b="1" i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br>
              <a:rPr lang="ru-RU" sz="2400" b="1" i="1" dirty="0">
                <a:solidFill>
                  <a:srgbClr val="FF0000"/>
                </a:solidFill>
                <a:latin typeface="Cambria" pitchFamily="18" charset="0"/>
              </a:rPr>
            </a:br>
            <a:endParaRPr lang="ru-RU" sz="2400" b="1" dirty="0"/>
          </a:p>
        </p:txBody>
      </p:sp>
      <p:pic>
        <p:nvPicPr>
          <p:cNvPr id="13315" name="Рисунок 4" descr="http://sch7.edu.vn.ua/uploads/tiger-13008836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5" b="9048"/>
          <a:stretch>
            <a:fillRect/>
          </a:stretch>
        </p:blipFill>
        <p:spPr bwMode="auto">
          <a:xfrm>
            <a:off x="8143875" y="2000250"/>
            <a:ext cx="814388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" t="11328" r="28719" b="1706"/>
          <a:stretch>
            <a:fillRect/>
          </a:stretch>
        </p:blipFill>
        <p:spPr bwMode="auto">
          <a:xfrm>
            <a:off x="2819400" y="2003425"/>
            <a:ext cx="1668463" cy="1614488"/>
          </a:xfrm>
          <a:prstGeom prst="rect">
            <a:avLst/>
          </a:prstGeom>
          <a:pattFill prst="pct5">
            <a:fgClr>
              <a:srgbClr val="220FB1"/>
            </a:fgClr>
            <a:bgClr>
              <a:schemeClr val="bg1"/>
            </a:bgClr>
          </a:pattFill>
          <a:ln w="57150">
            <a:solidFill>
              <a:srgbClr val="0624BA"/>
            </a:solidFill>
            <a:miter lim="800000"/>
            <a:headEnd/>
            <a:tailEnd/>
          </a:ln>
        </p:spPr>
      </p:pic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2636838"/>
            <a:ext cx="1765300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2" descr="H:\20160323_13145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2682875"/>
            <a:ext cx="1635125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Овал 12"/>
          <p:cNvSpPr/>
          <p:nvPr/>
        </p:nvSpPr>
        <p:spPr>
          <a:xfrm rot="671139">
            <a:off x="4514850" y="2216150"/>
            <a:ext cx="3602038" cy="638175"/>
          </a:xfrm>
          <a:prstGeom prst="ellipse">
            <a:avLst/>
          </a:prstGeom>
          <a:solidFill>
            <a:srgbClr val="3A3AEA"/>
          </a:solidFill>
          <a:ln w="57150">
            <a:solidFill>
              <a:srgbClr val="0D0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технологии</a:t>
            </a:r>
          </a:p>
        </p:txBody>
      </p:sp>
      <p:sp>
        <p:nvSpPr>
          <p:cNvPr id="15" name="Овал 14"/>
          <p:cNvSpPr/>
          <p:nvPr/>
        </p:nvSpPr>
        <p:spPr>
          <a:xfrm rot="1080680">
            <a:off x="4473575" y="3681413"/>
            <a:ext cx="3235325" cy="655637"/>
          </a:xfrm>
          <a:prstGeom prst="ellipse">
            <a:avLst/>
          </a:prstGeom>
          <a:solidFill>
            <a:srgbClr val="0624BA"/>
          </a:solidFill>
          <a:ln w="57150">
            <a:solidFill>
              <a:srgbClr val="0D0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Информационно-коммуникационные технологии</a:t>
            </a:r>
          </a:p>
        </p:txBody>
      </p:sp>
      <p:sp>
        <p:nvSpPr>
          <p:cNvPr id="16" name="Овал 15"/>
          <p:cNvSpPr/>
          <p:nvPr/>
        </p:nvSpPr>
        <p:spPr>
          <a:xfrm rot="1002420">
            <a:off x="1719263" y="3689350"/>
            <a:ext cx="3524250" cy="711200"/>
          </a:xfrm>
          <a:prstGeom prst="ellipse">
            <a:avLst/>
          </a:prstGeom>
          <a:solidFill>
            <a:srgbClr val="0624BA"/>
          </a:solidFill>
          <a:ln w="57150">
            <a:solidFill>
              <a:srgbClr val="0D0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Игровые  технологии</a:t>
            </a:r>
          </a:p>
        </p:txBody>
      </p:sp>
      <p:sp>
        <p:nvSpPr>
          <p:cNvPr id="17" name="Овал 16"/>
          <p:cNvSpPr/>
          <p:nvPr/>
        </p:nvSpPr>
        <p:spPr>
          <a:xfrm rot="985064">
            <a:off x="881063" y="4606925"/>
            <a:ext cx="3551237" cy="614363"/>
          </a:xfrm>
          <a:prstGeom prst="ellipse">
            <a:avLst/>
          </a:prstGeom>
          <a:solidFill>
            <a:srgbClr val="0624BA"/>
          </a:solidFill>
          <a:ln w="57150">
            <a:solidFill>
              <a:srgbClr val="0D0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Развитие критического мышления через чтение и письмо</a:t>
            </a:r>
          </a:p>
        </p:txBody>
      </p:sp>
      <p:sp>
        <p:nvSpPr>
          <p:cNvPr id="18" name="Овал 17"/>
          <p:cNvSpPr/>
          <p:nvPr/>
        </p:nvSpPr>
        <p:spPr>
          <a:xfrm rot="835758">
            <a:off x="6343650" y="5795963"/>
            <a:ext cx="2894013" cy="587375"/>
          </a:xfrm>
          <a:prstGeom prst="ellipse">
            <a:avLst/>
          </a:prstGeom>
          <a:solidFill>
            <a:srgbClr val="0624BA"/>
          </a:solidFill>
          <a:ln w="57150">
            <a:solidFill>
              <a:srgbClr val="0D0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Метод проектов</a:t>
            </a:r>
          </a:p>
        </p:txBody>
      </p:sp>
      <p:pic>
        <p:nvPicPr>
          <p:cNvPr id="13324" name="Picture 10" descr="C:\Users\Школа\Pictures\Конкурс Гаврющенко\Magic-023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988" y="4821238"/>
            <a:ext cx="2479675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11" descr="C:\Users\Школа\Pictures\Конкурс Гаврющенко\20160323_15542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588" y="4525963"/>
            <a:ext cx="1579562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12" descr="C:\Users\Школа\Pictures\Конкурс Гаврющенко\20160328_09485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189538"/>
            <a:ext cx="2224087" cy="166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AutoShape 23"/>
          <p:cNvSpPr>
            <a:spLocks noChangeArrowheads="1"/>
          </p:cNvSpPr>
          <p:nvPr/>
        </p:nvSpPr>
        <p:spPr bwMode="gray">
          <a:xfrm>
            <a:off x="334963" y="943769"/>
            <a:ext cx="1836589" cy="890116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2800" b="1" i="1" dirty="0" smtClean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2016 г.</a:t>
            </a:r>
            <a:endParaRPr lang="en-US" sz="2800" b="1" dirty="0">
              <a:solidFill>
                <a:srgbClr val="FF0000"/>
              </a:solidFill>
              <a:latin typeface="Cambria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67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68812" y="240060"/>
            <a:ext cx="8382000" cy="182078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63500" cmpd="thickThin">
            <a:solidFill>
              <a:srgbClr val="0000FF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ru-RU" sz="2800" b="1" kern="0" dirty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 «СЕРДЦЕ  ОТДАЮ  ДЕТЯМ</a:t>
            </a:r>
            <a:r>
              <a:rPr lang="ru-RU" sz="2800" b="1" kern="0" dirty="0" smtClean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»</a:t>
            </a:r>
          </a:p>
          <a:p>
            <a:pPr algn="ctr" eaLnBrk="0" hangingPunct="0">
              <a:defRPr/>
            </a:pPr>
            <a:r>
              <a:rPr lang="ru-RU" sz="2800" b="1" kern="0" dirty="0" err="1" smtClean="0">
                <a:solidFill>
                  <a:srgbClr val="0000FF"/>
                </a:solidFill>
                <a:latin typeface="Monotype Corsiva" pitchFamily="66" charset="0"/>
                <a:ea typeface="+mj-ea"/>
                <a:cs typeface="+mj-cs"/>
              </a:rPr>
              <a:t>Баялиева</a:t>
            </a:r>
            <a:r>
              <a:rPr lang="ru-RU" sz="2800" b="1" kern="0" dirty="0" smtClean="0">
                <a:solidFill>
                  <a:srgbClr val="0000FF"/>
                </a:solidFill>
                <a:latin typeface="Monotype Corsiva" pitchFamily="66" charset="0"/>
                <a:ea typeface="+mj-ea"/>
                <a:cs typeface="+mj-cs"/>
              </a:rPr>
              <a:t> </a:t>
            </a:r>
            <a:r>
              <a:rPr lang="ru-RU" sz="2800" b="1" kern="0" dirty="0" err="1" smtClean="0">
                <a:solidFill>
                  <a:srgbClr val="0000FF"/>
                </a:solidFill>
                <a:latin typeface="Monotype Corsiva" pitchFamily="66" charset="0"/>
                <a:ea typeface="+mj-ea"/>
                <a:cs typeface="+mj-cs"/>
              </a:rPr>
              <a:t>Назик</a:t>
            </a:r>
            <a:r>
              <a:rPr lang="ru-RU" sz="2800" b="1" kern="0" dirty="0" smtClean="0">
                <a:solidFill>
                  <a:srgbClr val="0000FF"/>
                </a:solidFill>
                <a:latin typeface="Monotype Corsiva" pitchFamily="66" charset="0"/>
                <a:ea typeface="+mj-ea"/>
                <a:cs typeface="+mj-cs"/>
              </a:rPr>
              <a:t> </a:t>
            </a:r>
            <a:r>
              <a:rPr lang="ru-RU" sz="2800" b="1" kern="0" dirty="0" err="1" smtClean="0">
                <a:solidFill>
                  <a:srgbClr val="0000FF"/>
                </a:solidFill>
                <a:latin typeface="Monotype Corsiva" pitchFamily="66" charset="0"/>
                <a:ea typeface="+mj-ea"/>
                <a:cs typeface="+mj-cs"/>
              </a:rPr>
              <a:t>Торогелдиевна</a:t>
            </a:r>
            <a:endParaRPr lang="ru-RU" sz="2800" b="1" kern="0" dirty="0">
              <a:solidFill>
                <a:srgbClr val="0000FF"/>
              </a:solidFill>
              <a:latin typeface="Monotype Corsiva" pitchFamily="66" charset="0"/>
              <a:ea typeface="+mj-ea"/>
              <a:cs typeface="+mj-cs"/>
            </a:endParaRPr>
          </a:p>
          <a:p>
            <a:pPr algn="ctr" eaLnBrk="0" hangingPunct="0">
              <a:defRPr/>
            </a:pPr>
            <a:r>
              <a:rPr lang="ru-RU" b="1" i="1" dirty="0">
                <a:solidFill>
                  <a:srgbClr val="C00000"/>
                </a:solidFill>
                <a:latin typeface="Cambria" pitchFamily="18" charset="0"/>
              </a:rPr>
              <a:t>НОМИНАЦИЯ   «Лучший  </a:t>
            </a:r>
            <a:r>
              <a:rPr lang="ru-RU" b="1" i="1" dirty="0" smtClean="0">
                <a:solidFill>
                  <a:srgbClr val="C00000"/>
                </a:solidFill>
                <a:latin typeface="Cambria" pitchFamily="18" charset="0"/>
              </a:rPr>
              <a:t>Молодой учитель»</a:t>
            </a:r>
          </a:p>
          <a:p>
            <a:pPr algn="ctr" eaLnBrk="0" hangingPunct="0">
              <a:defRPr/>
            </a:pPr>
            <a:r>
              <a:rPr lang="ru-RU" b="1" i="1" dirty="0">
                <a:solidFill>
                  <a:srgbClr val="C00000"/>
                </a:solidFill>
                <a:latin typeface="Cambria" pitchFamily="18" charset="0"/>
              </a:rPr>
              <a:t>Районный конкурс – 1  МЕСТО</a:t>
            </a:r>
          </a:p>
          <a:p>
            <a:pPr algn="ctr" eaLnBrk="0" hangingPunct="0">
              <a:defRPr/>
            </a:pPr>
            <a:r>
              <a:rPr lang="ru-RU" b="1" i="1" dirty="0">
                <a:solidFill>
                  <a:srgbClr val="C00000"/>
                </a:solidFill>
                <a:latin typeface="Cambria" pitchFamily="18" charset="0"/>
              </a:rPr>
              <a:t>Городской  конкурс - 3 МЕСТО</a:t>
            </a:r>
          </a:p>
          <a:p>
            <a:pPr algn="ctr" eaLnBrk="0" hangingPunct="0">
              <a:defRPr/>
            </a:pPr>
            <a:r>
              <a:rPr lang="ru-RU" sz="2400" b="1" i="1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latin typeface="Cambria" pitchFamily="18" charset="0"/>
              </a:rPr>
              <a:t/>
            </a:r>
            <a:br>
              <a:rPr lang="ru-RU" sz="2400" b="1" i="1" dirty="0">
                <a:solidFill>
                  <a:srgbClr val="FF0000"/>
                </a:solidFill>
                <a:latin typeface="Cambria" pitchFamily="18" charset="0"/>
              </a:rPr>
            </a:br>
            <a:endParaRPr lang="ru-RU" sz="2400" b="1" dirty="0"/>
          </a:p>
        </p:txBody>
      </p:sp>
      <p:pic>
        <p:nvPicPr>
          <p:cNvPr id="16387" name="Рисунок 4" descr="http://sch7.edu.vn.ua/uploads/tiger-13008836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5" b="9048"/>
          <a:stretch>
            <a:fillRect/>
          </a:stretch>
        </p:blipFill>
        <p:spPr bwMode="auto">
          <a:xfrm>
            <a:off x="7937061" y="2193200"/>
            <a:ext cx="814388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Школа\Documents\Magic-04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094" y="2348880"/>
            <a:ext cx="2568285" cy="2113067"/>
          </a:xfrm>
          <a:prstGeom prst="rect">
            <a:avLst/>
          </a:prstGeom>
          <a:noFill/>
          <a:ln w="762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Декада  кыргызского  языка 2017\Декада  кыргызскогоо языка 2017\IMG-20170406-WA00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323356"/>
            <a:ext cx="2594238" cy="1911742"/>
          </a:xfrm>
          <a:prstGeom prst="rect">
            <a:avLst/>
          </a:prstGeom>
          <a:noFill/>
          <a:ln w="762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218" y="4187947"/>
            <a:ext cx="2002541" cy="26700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00FF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utoShape 23"/>
          <p:cNvSpPr>
            <a:spLocks noChangeArrowheads="1"/>
          </p:cNvSpPr>
          <p:nvPr/>
        </p:nvSpPr>
        <p:spPr bwMode="gray">
          <a:xfrm>
            <a:off x="683568" y="979798"/>
            <a:ext cx="1415976" cy="890116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2800" b="1" i="1" dirty="0" smtClean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2017 г.</a:t>
            </a:r>
            <a:endParaRPr lang="en-US" sz="2800" b="1" dirty="0">
              <a:solidFill>
                <a:srgbClr val="FF0000"/>
              </a:solidFill>
              <a:latin typeface="Cambria" pitchFamily="18" charset="0"/>
              <a:cs typeface="Arial" charset="0"/>
            </a:endParaRPr>
          </a:p>
        </p:txBody>
      </p:sp>
      <p:sp>
        <p:nvSpPr>
          <p:cNvPr id="15" name="Овал 14"/>
          <p:cNvSpPr/>
          <p:nvPr/>
        </p:nvSpPr>
        <p:spPr>
          <a:xfrm rot="2205456">
            <a:off x="-94756" y="3302677"/>
            <a:ext cx="3011340" cy="544756"/>
          </a:xfrm>
          <a:prstGeom prst="ellipse">
            <a:avLst/>
          </a:prstGeom>
          <a:solidFill>
            <a:srgbClr val="0624BA"/>
          </a:solidFill>
          <a:ln w="57150">
            <a:solidFill>
              <a:srgbClr val="0D0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y-KG" sz="1200" b="1" dirty="0">
                <a:solidFill>
                  <a:schemeClr val="bg1"/>
                </a:solidFill>
              </a:rPr>
              <a:t>Ден-соолукту сактоо технологиялары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 rot="2280115">
            <a:off x="687355" y="3080560"/>
            <a:ext cx="3402186" cy="614363"/>
          </a:xfrm>
          <a:prstGeom prst="ellipse">
            <a:avLst/>
          </a:prstGeom>
          <a:solidFill>
            <a:srgbClr val="0624BA"/>
          </a:solidFill>
          <a:ln w="57150">
            <a:solidFill>
              <a:srgbClr val="0D0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y-KG" sz="1200" b="1" dirty="0">
                <a:solidFill>
                  <a:schemeClr val="bg1"/>
                </a:solidFill>
              </a:rPr>
              <a:t>Окутуу жана жазуу аркылуу критикалык ой жүгүртүүнү өстүрүү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 rot="1940174">
            <a:off x="-263929" y="4095645"/>
            <a:ext cx="3310970" cy="587375"/>
          </a:xfrm>
          <a:prstGeom prst="ellipse">
            <a:avLst/>
          </a:prstGeom>
          <a:solidFill>
            <a:srgbClr val="0624BA"/>
          </a:solidFill>
          <a:ln w="57150">
            <a:solidFill>
              <a:srgbClr val="0D0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y-KG" sz="1200" b="1" dirty="0">
                <a:solidFill>
                  <a:schemeClr val="bg1"/>
                </a:solidFill>
              </a:rPr>
              <a:t>Оюн түрүндөгү технологиялар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 rot="2015797">
            <a:off x="-78816" y="5083169"/>
            <a:ext cx="3057595" cy="638175"/>
          </a:xfrm>
          <a:prstGeom prst="ellipse">
            <a:avLst/>
          </a:prstGeom>
          <a:solidFill>
            <a:srgbClr val="3A3AEA"/>
          </a:solidFill>
          <a:ln w="57150">
            <a:solidFill>
              <a:srgbClr val="0D0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y-KG" sz="1200" b="1" dirty="0">
                <a:solidFill>
                  <a:schemeClr val="bg1"/>
                </a:solidFill>
              </a:rPr>
              <a:t>Маалыматтык-коммуникациялык технологиялар</a:t>
            </a:r>
            <a:endParaRPr lang="ru-RU" sz="1200" b="1" dirty="0">
              <a:solidFill>
                <a:schemeClr val="bg1"/>
              </a:solidFill>
            </a:endParaRPr>
          </a:p>
        </p:txBody>
      </p:sp>
      <p:pic>
        <p:nvPicPr>
          <p:cNvPr id="19" name="Рисунок 18" descr="F:\Images\My photos\Magic-026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147" y="4581128"/>
            <a:ext cx="1709421" cy="112001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687" y="5301208"/>
            <a:ext cx="2150933" cy="1428806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817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5752" y="296653"/>
            <a:ext cx="8215313" cy="64633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C0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  <a:cs typeface="Microsoft Sans Serif" pitchFamily="34" charset="0"/>
              </a:rPr>
              <a:t>Призёры  олимпиад</a:t>
            </a:r>
            <a:endParaRPr lang="ru-RU" sz="3600" b="1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18437" name="Rectangle 2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3337874"/>
              </p:ext>
            </p:extLst>
          </p:nvPr>
        </p:nvGraphicFramePr>
        <p:xfrm>
          <a:off x="443542" y="998730"/>
          <a:ext cx="8205159" cy="5154897"/>
        </p:xfrm>
        <a:graphic>
          <a:graphicData uri="http://schemas.openxmlformats.org/drawingml/2006/table">
            <a:tbl>
              <a:tblPr/>
              <a:tblGrid>
                <a:gridCol w="2901321"/>
                <a:gridCol w="2684463"/>
                <a:gridCol w="2619375"/>
              </a:tblGrid>
              <a:tr h="864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Олимпиады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Районная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Городская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</a:tr>
              <a:tr h="619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2011-2012уч.г.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76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76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769"/>
                    </a:soli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2012-2013уч.г.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D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D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DF7"/>
                    </a:solidFill>
                  </a:tcPr>
                </a:tc>
              </a:tr>
              <a:tr h="5448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2013-2014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уч.г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AEF"/>
                    </a:solidFill>
                  </a:tcPr>
                </a:tc>
              </a:tr>
              <a:tr h="619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2014-2015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уч.г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AEF"/>
                    </a:solidFill>
                  </a:tcPr>
                </a:tc>
              </a:tr>
              <a:tr h="619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2015 -2016</a:t>
                      </a: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уч.г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AEF"/>
                    </a:solidFill>
                  </a:tcPr>
                </a:tc>
              </a:tr>
              <a:tr h="619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-201</a:t>
                      </a: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7 </a:t>
                      </a:r>
                      <a:r>
                        <a:rPr kumimoji="0" lang="ru-RU" sz="17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уч.г</a:t>
                      </a: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AEF"/>
                    </a:solidFill>
                  </a:tcPr>
                </a:tc>
              </a:tr>
              <a:tr h="619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-201</a:t>
                      </a: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8 </a:t>
                      </a:r>
                      <a:r>
                        <a:rPr kumimoji="0" lang="ru-RU" sz="17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уч.г</a:t>
                      </a: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AEF"/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 descr="http://www.izocenter.ru/i/logo-mainpag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1109" y="5438947"/>
            <a:ext cx="1612891" cy="14190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101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3"/>
          <p:cNvSpPr>
            <a:spLocks noChangeArrowheads="1"/>
          </p:cNvSpPr>
          <p:nvPr/>
        </p:nvSpPr>
        <p:spPr bwMode="gray">
          <a:xfrm>
            <a:off x="755577" y="3573017"/>
            <a:ext cx="7776864" cy="3252232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gray">
          <a:xfrm>
            <a:off x="755577" y="222195"/>
            <a:ext cx="7776864" cy="3134797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9" name="Rectangle 27"/>
          <p:cNvSpPr>
            <a:spLocks noChangeArrowheads="1"/>
          </p:cNvSpPr>
          <p:nvPr/>
        </p:nvSpPr>
        <p:spPr bwMode="gray">
          <a:xfrm>
            <a:off x="1259632" y="980728"/>
            <a:ext cx="655272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en-US" sz="3200" b="1" i="1" dirty="0" smtClean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 </a:t>
            </a:r>
            <a:r>
              <a:rPr lang="ru-RU" sz="4800" b="1" i="1" dirty="0" smtClean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1026" name="Picture 2" descr="C:\Documents and Settings\Admin\Мои документы\Фото УВК ШГ 20\Magic-00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651" y="495893"/>
            <a:ext cx="6124716" cy="263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Admin\Мои документы\Фото УВК ШГ 20\Magic-0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671224"/>
            <a:ext cx="970977" cy="111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Images\My photos\Magic-02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650" y="3665746"/>
            <a:ext cx="6216223" cy="293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50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/>
      </p:transition>
    </mc:Choice>
    <mc:Fallback xmlns="">
      <p:transition spd="slow" advClick="0" advTm="3000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ChangeArrowheads="1"/>
          </p:cNvSpPr>
          <p:nvPr/>
        </p:nvSpPr>
        <p:spPr bwMode="auto">
          <a:xfrm>
            <a:off x="3643314" y="2143126"/>
            <a:ext cx="2808287" cy="358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82766" y="642939"/>
            <a:ext cx="8713788" cy="5881687"/>
          </a:xfrm>
          <a:prstGeom prst="rect">
            <a:avLst/>
          </a:prstGeom>
          <a:noFill/>
          <a:ln w="63500" cmpd="thickThin">
            <a:solidFill>
              <a:srgbClr val="0070C0"/>
            </a:solidFill>
          </a:ln>
        </p:spPr>
        <p:txBody>
          <a:bodyPr/>
          <a:lstStyle/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Microsoft Uighur" pitchFamily="2" charset="-78"/>
              </a:rPr>
              <a:t>Сравнительный  анализ  показателей 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среднего  балла  за 3 года</a:t>
            </a:r>
          </a:p>
          <a:p>
            <a:pPr>
              <a:defRPr/>
            </a:pPr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сравнения: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Только </a:t>
            </a: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54,9%</a:t>
            </a:r>
            <a:r>
              <a:rPr lang="ru-RU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выпускников, сдавших  ОРТ в 2017 году смогли набрать баллы, выше пороговых 110, требуемых для поступления в высшие учебные заведения. Средний  балл по  Кыргызстану  составил </a:t>
            </a: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117,8 б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212757580"/>
              </p:ext>
            </p:extLst>
          </p:nvPr>
        </p:nvGraphicFramePr>
        <p:xfrm>
          <a:off x="539552" y="1124744"/>
          <a:ext cx="7968885" cy="3132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403648" y="116632"/>
            <a:ext cx="52565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Monotype Corsiva" pitchFamily="66" charset="0"/>
                <a:cs typeface="Microsoft Uighur" pitchFamily="2" charset="-78"/>
              </a:rPr>
              <a:t>Результаты  </a:t>
            </a:r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  <a:cs typeface="Microsoft Uighur" pitchFamily="2" charset="-78"/>
              </a:rPr>
              <a:t>ОРТ</a:t>
            </a:r>
            <a:endParaRPr lang="ru-RU" sz="3200" dirty="0">
              <a:latin typeface="Monotype Corsiva" pitchFamily="66" charset="0"/>
              <a:cs typeface="Microsoft Uighu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3570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ww.izocenter.ru/i/logo-mainpag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5449867"/>
            <a:ext cx="1612891" cy="14190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85752" y="192815"/>
            <a:ext cx="8215313" cy="120032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57150">
            <a:solidFill>
              <a:srgbClr val="C0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  <a:cs typeface="Microsoft Sans Serif" pitchFamily="34" charset="0"/>
              </a:rPr>
              <a:t>Динамика изменения</a:t>
            </a:r>
            <a:br>
              <a:rPr lang="ru-RU" sz="3600" b="1" dirty="0">
                <a:solidFill>
                  <a:srgbClr val="C00000"/>
                </a:solidFill>
                <a:latin typeface="Monotype Corsiva" pitchFamily="66" charset="0"/>
                <a:cs typeface="Microsoft Sans Serif" pitchFamily="34" charset="0"/>
              </a:rPr>
            </a:br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  <a:cs typeface="Microsoft Sans Serif" pitchFamily="34" charset="0"/>
              </a:rPr>
              <a:t> успеваемости и качества знаний</a:t>
            </a:r>
            <a:endParaRPr lang="ru-RU" sz="3600" b="1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608042"/>
              </p:ext>
            </p:extLst>
          </p:nvPr>
        </p:nvGraphicFramePr>
        <p:xfrm>
          <a:off x="285752" y="1484784"/>
          <a:ext cx="8102672" cy="1059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1295"/>
                <a:gridCol w="1347852"/>
                <a:gridCol w="1356416"/>
                <a:gridCol w="1507129"/>
                <a:gridCol w="1054990"/>
                <a:gridCol w="1054990"/>
              </a:tblGrid>
              <a:tr h="278130"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033CC"/>
                        </a:solidFill>
                      </a:endParaRPr>
                    </a:p>
                  </a:txBody>
                  <a:tcPr marL="121920" marR="121920" marT="34290" marB="34290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33CC"/>
                          </a:solidFill>
                        </a:rPr>
                        <a:t>2012-2013</a:t>
                      </a:r>
                      <a:endParaRPr lang="ru-RU" sz="1400" dirty="0">
                        <a:solidFill>
                          <a:srgbClr val="0033CC"/>
                        </a:solidFill>
                      </a:endParaRPr>
                    </a:p>
                  </a:txBody>
                  <a:tcPr marL="121920" marR="121920" marT="34290" marB="34290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33CC"/>
                          </a:solidFill>
                        </a:rPr>
                        <a:t>2013-2014</a:t>
                      </a:r>
                      <a:endParaRPr lang="ru-RU" sz="1400" dirty="0">
                        <a:solidFill>
                          <a:srgbClr val="0033CC"/>
                        </a:solidFill>
                      </a:endParaRPr>
                    </a:p>
                  </a:txBody>
                  <a:tcPr marL="121920" marR="121920" marT="34290" marB="34290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33CC"/>
                          </a:solidFill>
                        </a:rPr>
                        <a:t>2014-2015</a:t>
                      </a:r>
                      <a:endParaRPr lang="ru-RU" sz="1400" dirty="0">
                        <a:solidFill>
                          <a:srgbClr val="0033CC"/>
                        </a:solidFill>
                      </a:endParaRPr>
                    </a:p>
                  </a:txBody>
                  <a:tcPr marL="121920" marR="121920" marT="34290" marB="34290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33CC"/>
                          </a:solidFill>
                        </a:rPr>
                        <a:t>2015-2016</a:t>
                      </a:r>
                      <a:endParaRPr lang="ru-RU" sz="1400" dirty="0">
                        <a:solidFill>
                          <a:srgbClr val="0033CC"/>
                        </a:solidFill>
                      </a:endParaRPr>
                    </a:p>
                  </a:txBody>
                  <a:tcPr marL="121920" marR="121920" marT="34290" marB="34290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33CC"/>
                          </a:solidFill>
                        </a:rPr>
                        <a:t>2016-2017</a:t>
                      </a:r>
                      <a:endParaRPr lang="ru-RU" sz="1400" dirty="0">
                        <a:solidFill>
                          <a:srgbClr val="0033CC"/>
                        </a:solidFill>
                      </a:endParaRPr>
                    </a:p>
                  </a:txBody>
                  <a:tcPr marL="121920" marR="121920" marT="34290" marB="34290"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88620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rgbClr val="C00000"/>
                          </a:solidFill>
                        </a:rPr>
                        <a:t>Успеваемость</a:t>
                      </a:r>
                      <a:endParaRPr lang="ru-RU" sz="11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2100" b="1" dirty="0" smtClean="0">
                          <a:solidFill>
                            <a:srgbClr val="5743EF"/>
                          </a:solidFill>
                        </a:rPr>
                        <a:t>100 %</a:t>
                      </a:r>
                      <a:endParaRPr lang="ru-RU" sz="2100" b="1" dirty="0">
                        <a:solidFill>
                          <a:srgbClr val="5743EF"/>
                        </a:solidFill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2100" b="1" dirty="0" smtClean="0">
                          <a:solidFill>
                            <a:srgbClr val="5743EF"/>
                          </a:solidFill>
                        </a:rPr>
                        <a:t>99,9 %</a:t>
                      </a:r>
                      <a:endParaRPr lang="ru-RU" sz="2100" b="1" dirty="0">
                        <a:solidFill>
                          <a:srgbClr val="5743EF"/>
                        </a:solidFill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2100" b="1" dirty="0" smtClean="0">
                          <a:solidFill>
                            <a:srgbClr val="5743EF"/>
                          </a:solidFill>
                        </a:rPr>
                        <a:t>99,9 %</a:t>
                      </a:r>
                      <a:endParaRPr lang="ru-RU" sz="2100" b="1" dirty="0">
                        <a:solidFill>
                          <a:srgbClr val="5743EF"/>
                        </a:solidFill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2100" b="1" dirty="0" smtClean="0">
                          <a:solidFill>
                            <a:srgbClr val="5743EF"/>
                          </a:solidFill>
                        </a:rPr>
                        <a:t>99,8 %</a:t>
                      </a:r>
                      <a:endParaRPr lang="ru-RU" sz="2100" b="1" dirty="0">
                        <a:solidFill>
                          <a:srgbClr val="5743EF"/>
                        </a:solidFill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2100" b="1" dirty="0" smtClean="0">
                          <a:solidFill>
                            <a:srgbClr val="5743EF"/>
                          </a:solidFill>
                        </a:rPr>
                        <a:t>99,8 %</a:t>
                      </a:r>
                      <a:endParaRPr lang="ru-RU" sz="2100" b="1" dirty="0">
                        <a:solidFill>
                          <a:srgbClr val="5743EF"/>
                        </a:solidFill>
                      </a:endParaRPr>
                    </a:p>
                  </a:txBody>
                  <a:tcPr marL="121920" marR="121920" marT="34290" marB="34290"/>
                </a:tc>
              </a:tr>
              <a:tr h="388620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rgbClr val="C00000"/>
                          </a:solidFill>
                        </a:rPr>
                        <a:t>Качество</a:t>
                      </a:r>
                      <a:endParaRPr lang="ru-RU" sz="11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2100" b="1" dirty="0" smtClean="0">
                          <a:solidFill>
                            <a:srgbClr val="5743EF"/>
                          </a:solidFill>
                        </a:rPr>
                        <a:t>60,6 %</a:t>
                      </a:r>
                      <a:endParaRPr lang="ru-RU" sz="2100" b="1" dirty="0">
                        <a:solidFill>
                          <a:srgbClr val="5743EF"/>
                        </a:solidFill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2100" b="1" dirty="0" smtClean="0">
                          <a:solidFill>
                            <a:srgbClr val="5743EF"/>
                          </a:solidFill>
                        </a:rPr>
                        <a:t>61,5 %</a:t>
                      </a:r>
                      <a:endParaRPr lang="ru-RU" sz="2100" b="1" dirty="0">
                        <a:solidFill>
                          <a:srgbClr val="5743EF"/>
                        </a:solidFill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2100" b="1" dirty="0" smtClean="0">
                          <a:solidFill>
                            <a:srgbClr val="5743EF"/>
                          </a:solidFill>
                        </a:rPr>
                        <a:t>61,1 %</a:t>
                      </a:r>
                      <a:endParaRPr lang="ru-RU" sz="2100" b="1" dirty="0">
                        <a:solidFill>
                          <a:srgbClr val="5743EF"/>
                        </a:solidFill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2100" b="1" dirty="0" smtClean="0">
                          <a:solidFill>
                            <a:srgbClr val="5743EF"/>
                          </a:solidFill>
                        </a:rPr>
                        <a:t>60.0 %</a:t>
                      </a:r>
                      <a:endParaRPr lang="ru-RU" sz="2100" b="1" dirty="0">
                        <a:solidFill>
                          <a:srgbClr val="5743EF"/>
                        </a:solidFill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2100" b="1" dirty="0" smtClean="0">
                          <a:solidFill>
                            <a:srgbClr val="5743EF"/>
                          </a:solidFill>
                        </a:rPr>
                        <a:t>60.3 %</a:t>
                      </a:r>
                      <a:endParaRPr lang="ru-RU" sz="2100" b="1" dirty="0">
                        <a:solidFill>
                          <a:srgbClr val="5743EF"/>
                        </a:solidFill>
                      </a:endParaRPr>
                    </a:p>
                  </a:txBody>
                  <a:tcPr marL="121920" marR="121920" marT="34290" marB="34290"/>
                </a:tc>
              </a:tr>
            </a:tbl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013873601"/>
              </p:ext>
            </p:extLst>
          </p:nvPr>
        </p:nvGraphicFramePr>
        <p:xfrm>
          <a:off x="1345408" y="280492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1653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ChangeArrowheads="1"/>
          </p:cNvSpPr>
          <p:nvPr/>
        </p:nvSpPr>
        <p:spPr bwMode="auto">
          <a:xfrm>
            <a:off x="3643314" y="2143126"/>
            <a:ext cx="2808287" cy="358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57175" y="196892"/>
            <a:ext cx="8713788" cy="1071868"/>
          </a:xfrm>
          <a:prstGeom prst="rect">
            <a:avLst/>
          </a:prstGeom>
          <a:solidFill>
            <a:srgbClr val="FFFFCC"/>
          </a:solidFill>
          <a:ln w="63500" cmpd="thickThin">
            <a:solidFill>
              <a:srgbClr val="0070C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ru-RU" sz="2200" b="1" dirty="0" smtClean="0">
                <a:solidFill>
                  <a:srgbClr val="C00000"/>
                </a:solidFill>
                <a:latin typeface="Monotype Corsiva" pitchFamily="66" charset="0"/>
              </a:rPr>
              <a:t>В  целом  по Кыргызстану по  итогам  2016-2017  </a:t>
            </a:r>
            <a:r>
              <a:rPr lang="ru-RU" sz="2200" b="1" dirty="0" err="1" smtClean="0">
                <a:solidFill>
                  <a:srgbClr val="C00000"/>
                </a:solidFill>
                <a:latin typeface="Monotype Corsiva" pitchFamily="66" charset="0"/>
              </a:rPr>
              <a:t>уч.г</a:t>
            </a:r>
            <a:r>
              <a:rPr lang="ru-RU" sz="2200" b="1" dirty="0" smtClean="0">
                <a:solidFill>
                  <a:srgbClr val="C00000"/>
                </a:solidFill>
                <a:latin typeface="Monotype Corsiva" pitchFamily="66" charset="0"/>
              </a:rPr>
              <a:t>.  в  УВК  ШГ № 20   отмечено  наибольшее  количество учащихся, получивших аттестат  </a:t>
            </a:r>
            <a:r>
              <a:rPr lang="en-US" sz="2200" b="1" dirty="0" smtClean="0">
                <a:solidFill>
                  <a:srgbClr val="C00000"/>
                </a:solidFill>
                <a:latin typeface="Monotype Corsiva" pitchFamily="66" charset="0"/>
              </a:rPr>
              <a:t>                 </a:t>
            </a:r>
            <a:r>
              <a:rPr lang="ru-RU" sz="2200" b="1" dirty="0" smtClean="0">
                <a:solidFill>
                  <a:srgbClr val="C00000"/>
                </a:solidFill>
                <a:latin typeface="Monotype Corsiva" pitchFamily="66" charset="0"/>
              </a:rPr>
              <a:t>особого  образца</a:t>
            </a:r>
            <a:endParaRPr lang="ru-RU" sz="2200" b="1" kern="0" dirty="0">
              <a:solidFill>
                <a:srgbClr val="C00000"/>
              </a:solidFill>
              <a:latin typeface="Monotype Corsiva" pitchFamily="66" charset="0"/>
              <a:ea typeface="+mj-ea"/>
              <a:cs typeface="+mj-cs"/>
            </a:endParaRPr>
          </a:p>
        </p:txBody>
      </p:sp>
      <p:pic>
        <p:nvPicPr>
          <p:cNvPr id="2050" name="Picture 2" descr="F:\Медалисты ШГ № 20\Медали для  отличник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81" y="1464006"/>
            <a:ext cx="2563351" cy="2075789"/>
          </a:xfrm>
          <a:prstGeom prst="rect">
            <a:avLst/>
          </a:prstGeom>
          <a:noFill/>
          <a:ln w="762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Медалисты ШГ № 20\Награждение Чеснова Рома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10" y="4005064"/>
            <a:ext cx="3345826" cy="2304256"/>
          </a:xfrm>
          <a:prstGeom prst="rect">
            <a:avLst/>
          </a:prstGeom>
          <a:noFill/>
          <a:ln w="762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F:\Медалисты ШГ № 20\Наши медалисты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1" t="-1395" r="9359" b="1395"/>
          <a:stretch/>
        </p:blipFill>
        <p:spPr bwMode="auto">
          <a:xfrm>
            <a:off x="3301469" y="1666690"/>
            <a:ext cx="1786651" cy="1346601"/>
          </a:xfrm>
          <a:prstGeom prst="rect">
            <a:avLst/>
          </a:prstGeom>
          <a:noFill/>
          <a:ln w="762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Медалисты ШГ № 20\Медалисты  2017 г.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795" y="3325324"/>
            <a:ext cx="4694869" cy="3269712"/>
          </a:xfrm>
          <a:prstGeom prst="rect">
            <a:avLst/>
          </a:prstGeom>
          <a:noFill/>
          <a:ln w="762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:\Медалисты ШГ № 20\Отличница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5"/>
          <a:stretch/>
        </p:blipFill>
        <p:spPr bwMode="auto">
          <a:xfrm>
            <a:off x="7286121" y="1697150"/>
            <a:ext cx="1684842" cy="1250722"/>
          </a:xfrm>
          <a:prstGeom prst="rect">
            <a:avLst/>
          </a:prstGeom>
          <a:noFill/>
          <a:ln w="762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:\Медалисты ШГ № 20\Чеснов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15174"/>
            <a:ext cx="1508450" cy="1089757"/>
          </a:xfrm>
          <a:prstGeom prst="rect">
            <a:avLst/>
          </a:prstGeom>
          <a:noFill/>
          <a:ln w="762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06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2898843" y="3747900"/>
            <a:ext cx="4221804" cy="9178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04" name="AutoShape 75"/>
          <p:cNvSpPr>
            <a:spLocks noChangeArrowheads="1"/>
          </p:cNvSpPr>
          <p:nvPr/>
        </p:nvSpPr>
        <p:spPr bwMode="auto">
          <a:xfrm>
            <a:off x="611189" y="3197376"/>
            <a:ext cx="2090737" cy="461665"/>
          </a:xfrm>
          <a:prstGeom prst="chevron">
            <a:avLst>
              <a:gd name="adj" fmla="val 80501"/>
            </a:avLst>
          </a:prstGeom>
          <a:solidFill>
            <a:schemeClr val="tx2"/>
          </a:solidFill>
          <a:ln w="9525" algn="ctr">
            <a:solidFill>
              <a:schemeClr val="folHlink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200">
                <a:latin typeface="Times New Roman" pitchFamily="18" charset="0"/>
              </a:rPr>
              <a:t>Формирование экологической культуры</a:t>
            </a:r>
          </a:p>
        </p:txBody>
      </p:sp>
      <p:sp>
        <p:nvSpPr>
          <p:cNvPr id="31" name="Rectangle 2"/>
          <p:cNvSpPr txBox="1">
            <a:spLocks noChangeArrowheads="1"/>
          </p:cNvSpPr>
          <p:nvPr/>
        </p:nvSpPr>
        <p:spPr bwMode="auto">
          <a:xfrm>
            <a:off x="647813" y="87609"/>
            <a:ext cx="8843963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3200" i="1" dirty="0">
                <a:solidFill>
                  <a:srgbClr val="C00000"/>
                </a:solidFill>
                <a:latin typeface="Monotype Corsiva" pitchFamily="66" charset="0"/>
              </a:rPr>
              <a:t>ОБРАЗОВАТЕЛЬНЫЕ   ПРОЕКТЫ</a:t>
            </a:r>
          </a:p>
          <a:p>
            <a:pPr algn="ctr" eaLnBrk="1" hangingPunct="1"/>
            <a:r>
              <a:rPr lang="ru-RU" sz="3200" i="1" dirty="0">
                <a:solidFill>
                  <a:srgbClr val="C00000"/>
                </a:solidFill>
                <a:latin typeface="Monotype Corsiva" pitchFamily="66" charset="0"/>
              </a:rPr>
              <a:t> УВК ШГ № 20</a:t>
            </a:r>
          </a:p>
        </p:txBody>
      </p:sp>
      <p:sp>
        <p:nvSpPr>
          <p:cNvPr id="3106" name="Rectangle 3"/>
          <p:cNvSpPr>
            <a:spLocks noChangeArrowheads="1"/>
          </p:cNvSpPr>
          <p:nvPr/>
        </p:nvSpPr>
        <p:spPr bwMode="auto">
          <a:xfrm>
            <a:off x="1042988" y="1628775"/>
            <a:ext cx="77724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r>
              <a:rPr lang="en-US" sz="2400" u="sng">
                <a:solidFill>
                  <a:schemeClr val="accent2"/>
                </a:solidFill>
              </a:rPr>
              <a:t/>
            </a:r>
            <a:br>
              <a:rPr lang="en-US" sz="2400" u="sng">
                <a:solidFill>
                  <a:schemeClr val="accent2"/>
                </a:solidFill>
              </a:rPr>
            </a:br>
            <a:endParaRPr lang="en-US" sz="2400">
              <a:solidFill>
                <a:srgbClr val="3333CC"/>
              </a:solidFill>
            </a:endParaRPr>
          </a:p>
        </p:txBody>
      </p:sp>
      <p:sp>
        <p:nvSpPr>
          <p:cNvPr id="3107" name="Text Box 17"/>
          <p:cNvSpPr txBox="1">
            <a:spLocks noChangeArrowheads="1"/>
          </p:cNvSpPr>
          <p:nvPr/>
        </p:nvSpPr>
        <p:spPr bwMode="auto">
          <a:xfrm>
            <a:off x="1258890" y="2492375"/>
            <a:ext cx="38893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3108" name="Rectangle 2"/>
          <p:cNvSpPr>
            <a:spLocks noChangeArrowheads="1"/>
          </p:cNvSpPr>
          <p:nvPr/>
        </p:nvSpPr>
        <p:spPr bwMode="auto">
          <a:xfrm>
            <a:off x="5580063" y="5197476"/>
            <a:ext cx="3460751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r>
              <a:rPr lang="en-US" sz="2400" u="sng">
                <a:solidFill>
                  <a:schemeClr val="accent2"/>
                </a:solidFill>
              </a:rPr>
              <a:t/>
            </a:r>
            <a:br>
              <a:rPr lang="en-US" sz="2400" u="sng">
                <a:solidFill>
                  <a:schemeClr val="accent2"/>
                </a:solidFill>
              </a:rPr>
            </a:br>
            <a:endParaRPr lang="en-US" sz="2400">
              <a:solidFill>
                <a:srgbClr val="3333CC"/>
              </a:solidFill>
            </a:endParaRPr>
          </a:p>
        </p:txBody>
      </p:sp>
      <p:sp>
        <p:nvSpPr>
          <p:cNvPr id="3109" name="Скругленный прямоугольник 34"/>
          <p:cNvSpPr>
            <a:spLocks noChangeArrowheads="1"/>
          </p:cNvSpPr>
          <p:nvPr/>
        </p:nvSpPr>
        <p:spPr bwMode="auto">
          <a:xfrm>
            <a:off x="1908175" y="2235201"/>
            <a:ext cx="204383" cy="387191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3110" name="Скругленный прямоугольник 36"/>
          <p:cNvSpPr>
            <a:spLocks noChangeArrowheads="1"/>
          </p:cNvSpPr>
          <p:nvPr/>
        </p:nvSpPr>
        <p:spPr bwMode="auto">
          <a:xfrm>
            <a:off x="285751" y="-928688"/>
            <a:ext cx="204383" cy="387191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1" name="Arc 17"/>
          <p:cNvSpPr>
            <a:spLocks/>
          </p:cNvSpPr>
          <p:nvPr/>
        </p:nvSpPr>
        <p:spPr bwMode="gray">
          <a:xfrm>
            <a:off x="13876" y="1342464"/>
            <a:ext cx="9036051" cy="212507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1">
            <a:gsLst>
              <a:gs pos="0">
                <a:srgbClr val="47762F"/>
              </a:gs>
              <a:gs pos="100000">
                <a:srgbClr val="99FF66"/>
              </a:gs>
            </a:gsLst>
            <a:lin ang="5400000" scaled="1"/>
          </a:gra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9565" y="2590093"/>
            <a:ext cx="3625771" cy="692318"/>
            <a:chOff x="2078" y="1680"/>
            <a:chExt cx="1615" cy="1615"/>
          </a:xfrm>
        </p:grpSpPr>
        <p:sp>
          <p:nvSpPr>
            <p:cNvPr id="3167" name="Oval 17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68" name="Oval 18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Oval 19"/>
            <p:cNvSpPr>
              <a:spLocks noChangeArrowheads="1"/>
            </p:cNvSpPr>
            <p:nvPr/>
          </p:nvSpPr>
          <p:spPr bwMode="gray">
            <a:xfrm>
              <a:off x="2821" y="1882"/>
              <a:ext cx="116" cy="121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Oval 20"/>
            <p:cNvSpPr>
              <a:spLocks noChangeArrowheads="1"/>
            </p:cNvSpPr>
            <p:nvPr/>
          </p:nvSpPr>
          <p:spPr bwMode="gray">
            <a:xfrm>
              <a:off x="2821" y="1882"/>
              <a:ext cx="116" cy="1212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shade val="0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" name="Oval 21"/>
            <p:cNvSpPr>
              <a:spLocks noChangeArrowheads="1"/>
            </p:cNvSpPr>
            <p:nvPr/>
          </p:nvSpPr>
          <p:spPr bwMode="gray">
            <a:xfrm>
              <a:off x="2338" y="1888"/>
              <a:ext cx="1096" cy="121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2" name="Oval 22"/>
            <p:cNvSpPr>
              <a:spLocks noChangeArrowheads="1"/>
            </p:cNvSpPr>
            <p:nvPr/>
          </p:nvSpPr>
          <p:spPr bwMode="gray">
            <a:xfrm>
              <a:off x="2339" y="1731"/>
              <a:ext cx="1093" cy="1514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ru-RU" sz="1400" b="1" dirty="0">
                  <a:solidFill>
                    <a:schemeClr val="bg1"/>
                  </a:solidFill>
                </a:rPr>
                <a:t>Ф</a:t>
              </a:r>
              <a:r>
                <a:rPr lang="ru-RU" sz="1000" b="1" dirty="0" smtClean="0">
                  <a:solidFill>
                    <a:schemeClr val="bg1"/>
                  </a:solidFill>
                </a:rPr>
                <a:t>ормирование </a:t>
              </a:r>
              <a:r>
                <a:rPr lang="ru-RU" sz="1000" b="1" dirty="0">
                  <a:solidFill>
                    <a:schemeClr val="bg1"/>
                  </a:solidFill>
                </a:rPr>
                <a:t>экологической культуры</a:t>
              </a:r>
            </a:p>
          </p:txBody>
        </p:sp>
      </p:grpSp>
      <p:sp>
        <p:nvSpPr>
          <p:cNvPr id="38" name="Прямоугольник 37"/>
          <p:cNvSpPr/>
          <p:nvPr/>
        </p:nvSpPr>
        <p:spPr>
          <a:xfrm>
            <a:off x="3419475" y="4797425"/>
            <a:ext cx="64897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kern="0" dirty="0">
                <a:latin typeface="Cambria" pitchFamily="18" charset="0"/>
              </a:rPr>
              <a:t> </a:t>
            </a:r>
          </a:p>
        </p:txBody>
      </p:sp>
      <p:grpSp>
        <p:nvGrpSpPr>
          <p:cNvPr id="3116" name="Group 29"/>
          <p:cNvGrpSpPr>
            <a:grpSpLocks/>
          </p:cNvGrpSpPr>
          <p:nvPr/>
        </p:nvGrpSpPr>
        <p:grpSpPr bwMode="auto">
          <a:xfrm>
            <a:off x="-12241" y="878896"/>
            <a:ext cx="2028825" cy="1579562"/>
            <a:chOff x="708" y="2203"/>
            <a:chExt cx="751" cy="741"/>
          </a:xfrm>
        </p:grpSpPr>
        <p:sp>
          <p:nvSpPr>
            <p:cNvPr id="3165" name="Oval 30"/>
            <p:cNvSpPr>
              <a:spLocks noChangeArrowheads="1"/>
            </p:cNvSpPr>
            <p:nvPr/>
          </p:nvSpPr>
          <p:spPr bwMode="gray">
            <a:xfrm>
              <a:off x="728" y="2235"/>
              <a:ext cx="716" cy="709"/>
            </a:xfrm>
            <a:prstGeom prst="ellipse">
              <a:avLst/>
            </a:prstGeom>
            <a:solidFill>
              <a:srgbClr val="FFC000"/>
            </a:solidFill>
            <a:ln w="38100" algn="ctr">
              <a:solidFill>
                <a:srgbClr val="F8F8F8">
                  <a:alpha val="79999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3166" name="Picture 31" descr="cir_lighteffect0"/>
            <p:cNvPicPr>
              <a:picLocks noChangeAspect="1" noChangeArrowheads="1"/>
            </p:cNvPicPr>
            <p:nvPr/>
          </p:nvPicPr>
          <p:blipFill>
            <a:blip r:embed="rId3">
              <a:lum bright="18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708" y="2203"/>
              <a:ext cx="751" cy="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680702" y="1092444"/>
            <a:ext cx="642937" cy="520492"/>
            <a:chOff x="2078" y="1400"/>
            <a:chExt cx="1615" cy="2179"/>
          </a:xfrm>
        </p:grpSpPr>
        <p:sp>
          <p:nvSpPr>
            <p:cNvPr id="3159" name="Oval 2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60" name="Oval 2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" name="Oval 26"/>
            <p:cNvSpPr>
              <a:spLocks noChangeArrowheads="1"/>
            </p:cNvSpPr>
            <p:nvPr/>
          </p:nvSpPr>
          <p:spPr bwMode="gray">
            <a:xfrm>
              <a:off x="2656" y="1400"/>
              <a:ext cx="653" cy="217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9" name="Oval 27"/>
            <p:cNvSpPr>
              <a:spLocks noChangeArrowheads="1"/>
            </p:cNvSpPr>
            <p:nvPr/>
          </p:nvSpPr>
          <p:spPr bwMode="gray">
            <a:xfrm>
              <a:off x="2656" y="1400"/>
              <a:ext cx="653" cy="2174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0" name="Oval 28"/>
            <p:cNvSpPr>
              <a:spLocks noChangeArrowheads="1"/>
            </p:cNvSpPr>
            <p:nvPr/>
          </p:nvSpPr>
          <p:spPr bwMode="gray">
            <a:xfrm>
              <a:off x="2341" y="1405"/>
              <a:ext cx="1093" cy="217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" name="Oval 29"/>
            <p:cNvSpPr>
              <a:spLocks noChangeArrowheads="1"/>
            </p:cNvSpPr>
            <p:nvPr/>
          </p:nvSpPr>
          <p:spPr bwMode="gray">
            <a:xfrm>
              <a:off x="2341" y="1405"/>
              <a:ext cx="1093" cy="2174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420685" y="1676392"/>
            <a:ext cx="642939" cy="520472"/>
            <a:chOff x="2078" y="1347"/>
            <a:chExt cx="1615" cy="2281"/>
          </a:xfrm>
        </p:grpSpPr>
        <p:sp>
          <p:nvSpPr>
            <p:cNvPr id="3153" name="Oval 10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54" name="Oval 11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" name="Oval 12"/>
            <p:cNvSpPr>
              <a:spLocks noChangeArrowheads="1"/>
            </p:cNvSpPr>
            <p:nvPr/>
          </p:nvSpPr>
          <p:spPr bwMode="gray">
            <a:xfrm>
              <a:off x="2656" y="1352"/>
              <a:ext cx="653" cy="227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6" name="Oval 13"/>
            <p:cNvSpPr>
              <a:spLocks noChangeArrowheads="1"/>
            </p:cNvSpPr>
            <p:nvPr/>
          </p:nvSpPr>
          <p:spPr bwMode="gray">
            <a:xfrm>
              <a:off x="2656" y="1352"/>
              <a:ext cx="653" cy="227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0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7" name="Oval 14"/>
            <p:cNvSpPr>
              <a:spLocks noChangeArrowheads="1"/>
            </p:cNvSpPr>
            <p:nvPr/>
          </p:nvSpPr>
          <p:spPr bwMode="gray">
            <a:xfrm>
              <a:off x="2341" y="1347"/>
              <a:ext cx="1093" cy="227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8" name="Oval 15"/>
            <p:cNvSpPr>
              <a:spLocks noChangeArrowheads="1"/>
            </p:cNvSpPr>
            <p:nvPr/>
          </p:nvSpPr>
          <p:spPr bwMode="gray">
            <a:xfrm>
              <a:off x="2341" y="1347"/>
              <a:ext cx="1093" cy="2276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1143000" y="1630924"/>
            <a:ext cx="679451" cy="520520"/>
            <a:chOff x="2078" y="1372"/>
            <a:chExt cx="1615" cy="2231"/>
          </a:xfrm>
        </p:grpSpPr>
        <p:sp>
          <p:nvSpPr>
            <p:cNvPr id="3147" name="Oval 17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48" name="Oval 18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" name="Oval 19"/>
            <p:cNvSpPr>
              <a:spLocks noChangeArrowheads="1"/>
            </p:cNvSpPr>
            <p:nvPr/>
          </p:nvSpPr>
          <p:spPr bwMode="gray">
            <a:xfrm>
              <a:off x="2667" y="1377"/>
              <a:ext cx="617" cy="222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3" name="Oval 20"/>
            <p:cNvSpPr>
              <a:spLocks noChangeArrowheads="1"/>
            </p:cNvSpPr>
            <p:nvPr/>
          </p:nvSpPr>
          <p:spPr bwMode="gray">
            <a:xfrm>
              <a:off x="2667" y="1377"/>
              <a:ext cx="617" cy="2226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shade val="0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4" name="Oval 21"/>
            <p:cNvSpPr>
              <a:spLocks noChangeArrowheads="1"/>
            </p:cNvSpPr>
            <p:nvPr/>
          </p:nvSpPr>
          <p:spPr bwMode="gray">
            <a:xfrm>
              <a:off x="2335" y="1372"/>
              <a:ext cx="1098" cy="222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5" name="Oval 22"/>
            <p:cNvSpPr>
              <a:spLocks noChangeArrowheads="1"/>
            </p:cNvSpPr>
            <p:nvPr/>
          </p:nvSpPr>
          <p:spPr bwMode="gray">
            <a:xfrm>
              <a:off x="2335" y="1372"/>
              <a:ext cx="1098" cy="2226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</p:grpSp>
      <p:cxnSp>
        <p:nvCxnSpPr>
          <p:cNvPr id="3120" name="Прямая со стрелкой 15"/>
          <p:cNvCxnSpPr>
            <a:cxnSpLocks noChangeShapeType="1"/>
          </p:cNvCxnSpPr>
          <p:nvPr/>
        </p:nvCxnSpPr>
        <p:spPr bwMode="auto">
          <a:xfrm flipH="1" flipV="1">
            <a:off x="839788" y="5518150"/>
            <a:ext cx="96837" cy="0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cxnSp>
        <p:nvCxnSpPr>
          <p:cNvPr id="3121" name="Прямая со стрелкой 22"/>
          <p:cNvCxnSpPr>
            <a:cxnSpLocks noChangeShapeType="1"/>
          </p:cNvCxnSpPr>
          <p:nvPr/>
        </p:nvCxnSpPr>
        <p:spPr bwMode="auto">
          <a:xfrm>
            <a:off x="9918700" y="115888"/>
            <a:ext cx="914400" cy="914400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sp>
        <p:nvSpPr>
          <p:cNvPr id="3122" name="Стрелка вправо 24"/>
          <p:cNvSpPr>
            <a:spLocks noChangeArrowheads="1"/>
          </p:cNvSpPr>
          <p:nvPr/>
        </p:nvSpPr>
        <p:spPr bwMode="auto">
          <a:xfrm flipH="1">
            <a:off x="971550" y="3860801"/>
            <a:ext cx="184151" cy="733663"/>
          </a:xfrm>
          <a:prstGeom prst="rightArrow">
            <a:avLst>
              <a:gd name="adj1" fmla="val 50000"/>
              <a:gd name="adj2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123" name="Rectangle 73"/>
          <p:cNvSpPr>
            <a:spLocks noChangeArrowheads="1"/>
          </p:cNvSpPr>
          <p:nvPr/>
        </p:nvSpPr>
        <p:spPr bwMode="auto">
          <a:xfrm>
            <a:off x="2081932" y="1263305"/>
            <a:ext cx="4176713" cy="1323439"/>
          </a:xfrm>
          <a:prstGeom prst="rect">
            <a:avLst/>
          </a:prstGeom>
          <a:solidFill>
            <a:srgbClr val="B3FFD5"/>
          </a:solidFill>
          <a:ln w="57150">
            <a:solidFill>
              <a:srgbClr val="0000FF"/>
            </a:solidFill>
          </a:ln>
        </p:spPr>
        <p:txBody>
          <a:bodyPr>
            <a:spAutoFit/>
          </a:bodyPr>
          <a:lstStyle/>
          <a:p>
            <a:pPr marL="381000" indent="-381000" algn="ctr"/>
            <a:r>
              <a:rPr lang="ru-RU" sz="1200" dirty="0">
                <a:solidFill>
                  <a:srgbClr val="FFFF00"/>
                </a:solidFill>
                <a:latin typeface="Times New Roman" pitchFamily="18" charset="0"/>
              </a:rPr>
              <a:t>  </a:t>
            </a:r>
            <a:r>
              <a:rPr lang="ru-RU" sz="1400" b="1" dirty="0">
                <a:solidFill>
                  <a:srgbClr val="220FB1"/>
                </a:solidFill>
                <a:latin typeface="Times New Roman" pitchFamily="18" charset="0"/>
              </a:rPr>
              <a:t>НАПРАВЛЕНИЯ ПРОЕКТА:</a:t>
            </a:r>
          </a:p>
          <a:p>
            <a:pPr marL="381000" indent="-381000" algn="ctr"/>
            <a:r>
              <a:rPr lang="en-US" sz="1200" b="1" dirty="0">
                <a:solidFill>
                  <a:srgbClr val="220FB1"/>
                </a:solidFill>
                <a:latin typeface="Times New Roman" pitchFamily="18" charset="0"/>
              </a:rPr>
              <a:t>1</a:t>
            </a:r>
            <a:r>
              <a:rPr lang="ru-RU" sz="1200" b="1" dirty="0">
                <a:solidFill>
                  <a:srgbClr val="220FB1"/>
                </a:solidFill>
                <a:latin typeface="Times New Roman" pitchFamily="18" charset="0"/>
              </a:rPr>
              <a:t>.  «ЧЕЛОВЕК-ПРИРОДА» </a:t>
            </a:r>
            <a:r>
              <a:rPr lang="ru-RU" sz="900" b="1" dirty="0">
                <a:solidFill>
                  <a:srgbClr val="220FB1"/>
                </a:solidFill>
                <a:latin typeface="Times New Roman" pitchFamily="18" charset="0"/>
              </a:rPr>
              <a:t>Земля. Мир. Труд.</a:t>
            </a:r>
          </a:p>
          <a:p>
            <a:pPr marL="381000" indent="-381000" algn="ctr"/>
            <a:r>
              <a:rPr lang="ru-RU" sz="1200" b="1" dirty="0">
                <a:solidFill>
                  <a:srgbClr val="220FB1"/>
                </a:solidFill>
                <a:latin typeface="Times New Roman" pitchFamily="18" charset="0"/>
              </a:rPr>
              <a:t>2. «ЧЕЛОВЕК - ЧЕЛОВЕК»     </a:t>
            </a:r>
            <a:r>
              <a:rPr lang="ru-RU" sz="900" b="1" dirty="0">
                <a:solidFill>
                  <a:srgbClr val="220FB1"/>
                </a:solidFill>
                <a:latin typeface="Times New Roman" pitchFamily="18" charset="0"/>
              </a:rPr>
              <a:t>Семья. Отечество. Культура. Знания. Человек как другой. Человек как иной.</a:t>
            </a:r>
          </a:p>
          <a:p>
            <a:pPr marL="381000" indent="-381000" algn="ctr"/>
            <a:r>
              <a:rPr lang="ru-RU" sz="1200" b="1" dirty="0">
                <a:solidFill>
                  <a:srgbClr val="220FB1"/>
                </a:solidFill>
                <a:latin typeface="Times New Roman" pitchFamily="18" charset="0"/>
              </a:rPr>
              <a:t>3. «ОТНОШЕНИЕ  К  САМОМУ СЕБЕ» </a:t>
            </a:r>
            <a:r>
              <a:rPr lang="ru-RU" sz="1200" b="1" dirty="0" smtClean="0">
                <a:solidFill>
                  <a:srgbClr val="220FB1"/>
                </a:solidFill>
                <a:latin typeface="Times New Roman" pitchFamily="18" charset="0"/>
              </a:rPr>
              <a:t> </a:t>
            </a:r>
            <a:r>
              <a:rPr lang="ru-RU" sz="900" b="1" dirty="0" smtClean="0">
                <a:solidFill>
                  <a:srgbClr val="220FB1"/>
                </a:solidFill>
                <a:latin typeface="Times New Roman" pitchFamily="18" charset="0"/>
              </a:rPr>
              <a:t>Я </a:t>
            </a:r>
            <a:r>
              <a:rPr lang="ru-RU" sz="900" b="1" dirty="0">
                <a:solidFill>
                  <a:srgbClr val="220FB1"/>
                </a:solidFill>
                <a:latin typeface="Times New Roman" pitchFamily="18" charset="0"/>
              </a:rPr>
              <a:t>– телесное. Я – духовное.</a:t>
            </a:r>
          </a:p>
          <a:p>
            <a:pPr marL="381000" indent="-381000" algn="ctr"/>
            <a:r>
              <a:rPr lang="ru-RU" sz="1200" b="1" dirty="0" smtClean="0">
                <a:solidFill>
                  <a:srgbClr val="220FB1"/>
                </a:solidFill>
                <a:latin typeface="Times New Roman" pitchFamily="18" charset="0"/>
              </a:rPr>
              <a:t> </a:t>
            </a:r>
            <a:endParaRPr lang="ru-RU" sz="12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grpSp>
        <p:nvGrpSpPr>
          <p:cNvPr id="3" name="Diagram 77"/>
          <p:cNvGrpSpPr>
            <a:grpSpLocks/>
          </p:cNvGrpSpPr>
          <p:nvPr/>
        </p:nvGrpSpPr>
        <p:grpSpPr bwMode="auto">
          <a:xfrm>
            <a:off x="6258644" y="1349419"/>
            <a:ext cx="2772405" cy="2118120"/>
            <a:chOff x="1518" y="775"/>
            <a:chExt cx="2682" cy="2652"/>
          </a:xfrm>
        </p:grpSpPr>
        <p:sp>
          <p:nvSpPr>
            <p:cNvPr id="9" name="_s1028"/>
            <p:cNvSpPr>
              <a:spLocks noChangeShapeType="1"/>
            </p:cNvSpPr>
            <p:nvPr/>
          </p:nvSpPr>
          <p:spPr bwMode="auto">
            <a:xfrm flipH="1" flipV="1">
              <a:off x="2379" y="1561"/>
              <a:ext cx="283" cy="3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_s1029"/>
            <p:cNvSpPr>
              <a:spLocks noChangeArrowheads="1"/>
            </p:cNvSpPr>
            <p:nvPr/>
          </p:nvSpPr>
          <p:spPr bwMode="auto">
            <a:xfrm>
              <a:off x="1878" y="1020"/>
              <a:ext cx="613" cy="61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Arial" charset="0"/>
                </a:rPr>
                <a:t>Внеклассная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Arial" charset="0"/>
                </a:rPr>
                <a:t>работа</a:t>
              </a:r>
            </a:p>
          </p:txBody>
        </p:sp>
        <p:sp>
          <p:nvSpPr>
            <p:cNvPr id="12" name="_s1030"/>
            <p:cNvSpPr>
              <a:spLocks noChangeShapeType="1"/>
            </p:cNvSpPr>
            <p:nvPr/>
          </p:nvSpPr>
          <p:spPr bwMode="auto">
            <a:xfrm flipH="1" flipV="1">
              <a:off x="2124" y="2003"/>
              <a:ext cx="434" cy="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_s1031"/>
            <p:cNvSpPr>
              <a:spLocks noChangeArrowheads="1"/>
            </p:cNvSpPr>
            <p:nvPr/>
          </p:nvSpPr>
          <p:spPr bwMode="auto">
            <a:xfrm>
              <a:off x="1518" y="1642"/>
              <a:ext cx="613" cy="61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 </a:t>
              </a: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Arial" charset="0"/>
                </a:rPr>
                <a:t>Практические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Arial" charset="0"/>
                </a:rPr>
                <a:t> работы на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Arial" charset="0"/>
                </a:rPr>
                <a:t> местности</a:t>
              </a:r>
            </a:p>
          </p:txBody>
        </p:sp>
        <p:sp>
          <p:nvSpPr>
            <p:cNvPr id="16" name="_s1032"/>
            <p:cNvSpPr>
              <a:spLocks noChangeShapeType="1"/>
            </p:cNvSpPr>
            <p:nvPr/>
          </p:nvSpPr>
          <p:spPr bwMode="auto">
            <a:xfrm flipH="1">
              <a:off x="2213" y="2285"/>
              <a:ext cx="381" cy="22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_s1033"/>
            <p:cNvSpPr>
              <a:spLocks noChangeArrowheads="1"/>
            </p:cNvSpPr>
            <p:nvPr/>
          </p:nvSpPr>
          <p:spPr bwMode="auto">
            <a:xfrm>
              <a:off x="1642" y="2350"/>
              <a:ext cx="613" cy="61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Arial" charset="0"/>
                </a:rPr>
                <a:t>Экскурсии,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Arial" charset="0"/>
                </a:rPr>
                <a:t>походы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Arial" charset="0"/>
                </a:rPr>
                <a:t>на природу</a:t>
              </a:r>
            </a:p>
          </p:txBody>
        </p:sp>
        <p:sp>
          <p:nvSpPr>
            <p:cNvPr id="18" name="_s1034"/>
            <p:cNvSpPr>
              <a:spLocks noChangeShapeType="1"/>
            </p:cNvSpPr>
            <p:nvPr/>
          </p:nvSpPr>
          <p:spPr bwMode="auto">
            <a:xfrm flipH="1">
              <a:off x="2604" y="2419"/>
              <a:ext cx="150" cy="41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_s1035"/>
            <p:cNvSpPr>
              <a:spLocks noChangeArrowheads="1"/>
            </p:cNvSpPr>
            <p:nvPr/>
          </p:nvSpPr>
          <p:spPr bwMode="auto">
            <a:xfrm>
              <a:off x="2192" y="2813"/>
              <a:ext cx="613" cy="61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Arial" charset="0"/>
                </a:rPr>
                <a:t>Ведение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Arial" charset="0"/>
                </a:rPr>
                <a:t>Устного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Arial" charset="0"/>
                </a:rPr>
                <a:t> журнала</a:t>
              </a:r>
            </a:p>
          </p:txBody>
        </p:sp>
        <p:sp>
          <p:nvSpPr>
            <p:cNvPr id="24" name="_s1036"/>
            <p:cNvSpPr>
              <a:spLocks noChangeShapeType="1"/>
            </p:cNvSpPr>
            <p:nvPr/>
          </p:nvSpPr>
          <p:spPr bwMode="auto">
            <a:xfrm>
              <a:off x="2963" y="2419"/>
              <a:ext cx="151" cy="41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_s1037"/>
            <p:cNvSpPr>
              <a:spLocks noChangeArrowheads="1"/>
            </p:cNvSpPr>
            <p:nvPr/>
          </p:nvSpPr>
          <p:spPr bwMode="auto">
            <a:xfrm>
              <a:off x="2911" y="2814"/>
              <a:ext cx="613" cy="61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Arial" charset="0"/>
                </a:rPr>
                <a:t>Лабораторные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Arial" charset="0"/>
                </a:rPr>
                <a:t>практикумы</a:t>
              </a:r>
            </a:p>
          </p:txBody>
        </p:sp>
        <p:sp>
          <p:nvSpPr>
            <p:cNvPr id="30" name="_s1038"/>
            <p:cNvSpPr>
              <a:spLocks noChangeShapeType="1"/>
            </p:cNvSpPr>
            <p:nvPr/>
          </p:nvSpPr>
          <p:spPr bwMode="auto">
            <a:xfrm>
              <a:off x="3123" y="2284"/>
              <a:ext cx="381" cy="22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37" name="_s1039"/>
            <p:cNvSpPr>
              <a:spLocks noChangeArrowheads="1"/>
            </p:cNvSpPr>
            <p:nvPr/>
          </p:nvSpPr>
          <p:spPr bwMode="auto">
            <a:xfrm>
              <a:off x="3462" y="2352"/>
              <a:ext cx="613" cy="61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Arial" charset="0"/>
                </a:rPr>
                <a:t>Экологические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Arial" charset="0"/>
                </a:rPr>
                <a:t>десанты</a:t>
              </a:r>
            </a:p>
          </p:txBody>
        </p:sp>
        <p:sp>
          <p:nvSpPr>
            <p:cNvPr id="3138" name="_s1040"/>
            <p:cNvSpPr>
              <a:spLocks noChangeShapeType="1"/>
            </p:cNvSpPr>
            <p:nvPr/>
          </p:nvSpPr>
          <p:spPr bwMode="auto">
            <a:xfrm flipV="1">
              <a:off x="3159" y="2002"/>
              <a:ext cx="433" cy="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39" name="_s1041"/>
            <p:cNvSpPr>
              <a:spLocks noChangeArrowheads="1"/>
            </p:cNvSpPr>
            <p:nvPr/>
          </p:nvSpPr>
          <p:spPr bwMode="auto">
            <a:xfrm>
              <a:off x="3587" y="1644"/>
              <a:ext cx="613" cy="61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Arial" charset="0"/>
                </a:rPr>
                <a:t>Мониторинг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Arial" charset="0"/>
                </a:rPr>
                <a:t> за явлениями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Arial" charset="0"/>
                </a:rPr>
                <a:t> природы</a:t>
              </a:r>
            </a:p>
          </p:txBody>
        </p:sp>
        <p:sp>
          <p:nvSpPr>
            <p:cNvPr id="3140" name="_s1042"/>
            <p:cNvSpPr>
              <a:spLocks noChangeShapeType="1"/>
            </p:cNvSpPr>
            <p:nvPr/>
          </p:nvSpPr>
          <p:spPr bwMode="auto">
            <a:xfrm flipV="1">
              <a:off x="3054" y="1561"/>
              <a:ext cx="283" cy="3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43" name="_s1043"/>
            <p:cNvSpPr>
              <a:spLocks noChangeArrowheads="1"/>
            </p:cNvSpPr>
            <p:nvPr/>
          </p:nvSpPr>
          <p:spPr bwMode="auto">
            <a:xfrm>
              <a:off x="3228" y="1021"/>
              <a:ext cx="613" cy="61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Arial" charset="0"/>
                </a:rPr>
                <a:t>Проектная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Arial" charset="0"/>
                </a:rPr>
                <a:t>деятельность</a:t>
              </a:r>
            </a:p>
          </p:txBody>
        </p:sp>
        <p:sp>
          <p:nvSpPr>
            <p:cNvPr id="3144" name="_s1044"/>
            <p:cNvSpPr>
              <a:spLocks noChangeShapeType="1"/>
            </p:cNvSpPr>
            <p:nvPr/>
          </p:nvSpPr>
          <p:spPr bwMode="auto">
            <a:xfrm flipV="1">
              <a:off x="2858" y="1387"/>
              <a:ext cx="0" cy="4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45" name="_s1045"/>
            <p:cNvSpPr>
              <a:spLocks noChangeArrowheads="1"/>
            </p:cNvSpPr>
            <p:nvPr/>
          </p:nvSpPr>
          <p:spPr bwMode="auto">
            <a:xfrm>
              <a:off x="2552" y="775"/>
              <a:ext cx="613" cy="61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Arial" charset="0"/>
                </a:rPr>
                <a:t>Проведение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Arial" charset="0"/>
                </a:rPr>
                <a:t> акций</a:t>
              </a:r>
            </a:p>
          </p:txBody>
        </p:sp>
        <p:sp>
          <p:nvSpPr>
            <p:cNvPr id="3146" name="_s1046"/>
            <p:cNvSpPr>
              <a:spLocks noChangeArrowheads="1"/>
            </p:cNvSpPr>
            <p:nvPr/>
          </p:nvSpPr>
          <p:spPr bwMode="auto">
            <a:xfrm>
              <a:off x="2552" y="1827"/>
              <a:ext cx="613" cy="61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1" i="0" u="none" strike="noStrike" cap="none" normalizeH="0" baseline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rPr>
                <a:t>Формы 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1" i="0" u="none" strike="noStrike" cap="none" normalizeH="0" baseline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rPr>
                <a:t>работы</a:t>
              </a:r>
            </a:p>
          </p:txBody>
        </p:sp>
        <p:grpSp>
          <p:nvGrpSpPr>
            <p:cNvPr id="3149" name="Group 16"/>
            <p:cNvGrpSpPr>
              <a:grpSpLocks/>
            </p:cNvGrpSpPr>
            <p:nvPr/>
          </p:nvGrpSpPr>
          <p:grpSpPr bwMode="auto">
            <a:xfrm>
              <a:off x="2196" y="1762"/>
              <a:ext cx="1340" cy="707"/>
              <a:chOff x="2078" y="1571"/>
              <a:chExt cx="1634" cy="1830"/>
            </a:xfrm>
          </p:grpSpPr>
          <p:sp>
            <p:nvSpPr>
              <p:cNvPr id="3150" name="Oval 17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571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0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51" name="Oval 18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0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52" name="Oval 19"/>
              <p:cNvSpPr>
                <a:spLocks noChangeArrowheads="1"/>
              </p:cNvSpPr>
              <p:nvPr/>
            </p:nvSpPr>
            <p:spPr bwMode="gray">
              <a:xfrm>
                <a:off x="2730" y="1580"/>
                <a:ext cx="306" cy="1820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0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155" name="Oval 20"/>
              <p:cNvSpPr>
                <a:spLocks noChangeArrowheads="1"/>
              </p:cNvSpPr>
              <p:nvPr/>
            </p:nvSpPr>
            <p:spPr bwMode="gray">
              <a:xfrm>
                <a:off x="2730" y="1580"/>
                <a:ext cx="306" cy="1821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0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156" name="Oval 21"/>
              <p:cNvSpPr>
                <a:spLocks noChangeArrowheads="1"/>
              </p:cNvSpPr>
              <p:nvPr/>
            </p:nvSpPr>
            <p:spPr bwMode="gray">
              <a:xfrm>
                <a:off x="2336" y="1571"/>
                <a:ext cx="1096" cy="182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0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157" name="Oval 22"/>
              <p:cNvSpPr>
                <a:spLocks noChangeArrowheads="1"/>
              </p:cNvSpPr>
              <p:nvPr/>
            </p:nvSpPr>
            <p:spPr bwMode="gray">
              <a:xfrm>
                <a:off x="2170" y="1574"/>
                <a:ext cx="1542" cy="1823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8627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000" b="1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</a:rPr>
                  <a:t>Формы работы</a:t>
                </a:r>
              </a:p>
            </p:txBody>
          </p:sp>
        </p:grpSp>
      </p:grpSp>
      <p:pic>
        <p:nvPicPr>
          <p:cNvPr id="3125" name="Picture 5" descr="_MG_93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275" y="2510172"/>
            <a:ext cx="971255" cy="857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126" name="Rectangle 109"/>
          <p:cNvSpPr>
            <a:spLocks noChangeArrowheads="1"/>
          </p:cNvSpPr>
          <p:nvPr/>
        </p:nvSpPr>
        <p:spPr bwMode="auto">
          <a:xfrm>
            <a:off x="132317" y="5507630"/>
            <a:ext cx="8856663" cy="1384995"/>
          </a:xfrm>
          <a:prstGeom prst="rect">
            <a:avLst/>
          </a:prstGeom>
          <a:gradFill rotWithShape="1">
            <a:gsLst>
              <a:gs pos="0">
                <a:srgbClr val="737318"/>
              </a:gs>
              <a:gs pos="50000">
                <a:srgbClr val="F8F834"/>
              </a:gs>
              <a:gs pos="100000">
                <a:srgbClr val="737318"/>
              </a:gs>
            </a:gsLst>
            <a:lin ang="5400000" scaled="1"/>
          </a:gradFill>
          <a:ln w="9525" algn="ctr">
            <a:solidFill>
              <a:srgbClr val="000000"/>
            </a:solidFill>
            <a:miter lim="800000"/>
            <a:headEnd/>
            <a:tailEnd/>
          </a:ln>
          <a:extLst/>
        </p:spPr>
        <p:txBody>
          <a:bodyPr anchor="ctr">
            <a:spAutoFit/>
          </a:bodyPr>
          <a:lstStyle/>
          <a:p>
            <a:pPr algn="r"/>
            <a:r>
              <a:rPr lang="ru-RU" sz="1200" dirty="0">
                <a:solidFill>
                  <a:srgbClr val="660033"/>
                </a:solidFill>
                <a:latin typeface="Times New Roman" pitchFamily="18" charset="0"/>
              </a:rPr>
              <a:t>                                                              </a:t>
            </a:r>
            <a:r>
              <a:rPr lang="ru-RU" sz="1200" b="1" dirty="0" smtClean="0">
                <a:solidFill>
                  <a:srgbClr val="220FB1"/>
                </a:solidFill>
                <a:latin typeface="Times New Roman" pitchFamily="18" charset="0"/>
              </a:rPr>
              <a:t>На  </a:t>
            </a:r>
            <a:r>
              <a:rPr lang="ru-RU" sz="1200" b="1" dirty="0">
                <a:solidFill>
                  <a:srgbClr val="220FB1"/>
                </a:solidFill>
                <a:latin typeface="Times New Roman" pitchFamily="18" charset="0"/>
              </a:rPr>
              <a:t>базе  школы     осуществляется  обучение  навыкам  </a:t>
            </a:r>
            <a:r>
              <a:rPr lang="ru-RU" sz="1200" b="1" dirty="0" smtClean="0">
                <a:solidFill>
                  <a:srgbClr val="220FB1"/>
                </a:solidFill>
                <a:latin typeface="Times New Roman" pitchFamily="18" charset="0"/>
              </a:rPr>
              <a:t>   вождения  автомобиля  учащихся  старших   </a:t>
            </a:r>
            <a:r>
              <a:rPr lang="ru-RU" sz="1200" b="1" dirty="0">
                <a:solidFill>
                  <a:srgbClr val="220FB1"/>
                </a:solidFill>
                <a:latin typeface="Times New Roman" pitchFamily="18" charset="0"/>
              </a:rPr>
              <a:t>классов</a:t>
            </a:r>
            <a:r>
              <a:rPr lang="ru-RU" sz="1200" b="1" dirty="0" smtClean="0">
                <a:solidFill>
                  <a:srgbClr val="220FB1"/>
                </a:solidFill>
                <a:latin typeface="Times New Roman" pitchFamily="18" charset="0"/>
              </a:rPr>
              <a:t>, </a:t>
            </a:r>
            <a:r>
              <a:rPr lang="ru-RU" sz="1200" b="1" dirty="0">
                <a:solidFill>
                  <a:srgbClr val="220FB1"/>
                </a:solidFill>
                <a:latin typeface="Times New Roman" pitchFamily="18" charset="0"/>
              </a:rPr>
              <a:t>которые к моменту  окончания школы </a:t>
            </a:r>
            <a:endParaRPr lang="ru-RU" sz="1200" b="1" dirty="0" smtClean="0">
              <a:solidFill>
                <a:srgbClr val="220FB1"/>
              </a:solidFill>
              <a:latin typeface="Times New Roman" pitchFamily="18" charset="0"/>
            </a:endParaRPr>
          </a:p>
          <a:p>
            <a:pPr algn="r"/>
            <a:r>
              <a:rPr lang="ru-RU" sz="1200" b="1" dirty="0" smtClean="0">
                <a:solidFill>
                  <a:srgbClr val="220FB1"/>
                </a:solidFill>
                <a:latin typeface="Times New Roman" pitchFamily="18" charset="0"/>
              </a:rPr>
              <a:t> 		                                                  получают  </a:t>
            </a:r>
            <a:r>
              <a:rPr lang="ru-RU" sz="1200" b="1" dirty="0">
                <a:solidFill>
                  <a:srgbClr val="220FB1"/>
                </a:solidFill>
                <a:latin typeface="Times New Roman" pitchFamily="18" charset="0"/>
              </a:rPr>
              <a:t>водительские права.	 		    </a:t>
            </a:r>
            <a:endParaRPr lang="ru-RU" sz="1200" b="1" dirty="0" smtClean="0">
              <a:solidFill>
                <a:srgbClr val="220FB1"/>
              </a:solidFill>
              <a:latin typeface="Times New Roman" pitchFamily="18" charset="0"/>
            </a:endParaRPr>
          </a:p>
          <a:p>
            <a:pPr algn="r"/>
            <a:endParaRPr lang="ru-RU" sz="1200" b="1" dirty="0">
              <a:solidFill>
                <a:srgbClr val="220FB1"/>
              </a:solidFill>
              <a:latin typeface="Times New Roman" pitchFamily="18" charset="0"/>
            </a:endParaRPr>
          </a:p>
          <a:p>
            <a:pPr algn="r"/>
            <a:r>
              <a:rPr lang="ru-RU" sz="1200" b="1" dirty="0" smtClean="0">
                <a:solidFill>
                  <a:srgbClr val="220FB1"/>
                </a:solidFill>
                <a:latin typeface="Times New Roman" pitchFamily="18" charset="0"/>
              </a:rPr>
              <a:t>Специализированные </a:t>
            </a:r>
            <a:r>
              <a:rPr lang="ru-RU" sz="1200" b="1" dirty="0">
                <a:solidFill>
                  <a:srgbClr val="220FB1"/>
                </a:solidFill>
                <a:latin typeface="Times New Roman" pitchFamily="18" charset="0"/>
              </a:rPr>
              <a:t>кабинеты школы  оснащены  современными тренажерами  и пособиями, создающими </a:t>
            </a:r>
          </a:p>
          <a:p>
            <a:pPr algn="r"/>
            <a:r>
              <a:rPr lang="ru-RU" sz="1200" b="1" dirty="0">
                <a:solidFill>
                  <a:srgbClr val="220FB1"/>
                </a:solidFill>
                <a:latin typeface="Times New Roman" pitchFamily="18" charset="0"/>
              </a:rPr>
              <a:t>		 </a:t>
            </a:r>
            <a:r>
              <a:rPr lang="ru-RU" sz="1200" b="1" dirty="0" smtClean="0">
                <a:solidFill>
                  <a:srgbClr val="220FB1"/>
                </a:solidFill>
                <a:latin typeface="Times New Roman" pitchFamily="18" charset="0"/>
              </a:rPr>
              <a:t>условия </a:t>
            </a:r>
            <a:r>
              <a:rPr lang="ru-RU" sz="1200" b="1" dirty="0">
                <a:solidFill>
                  <a:srgbClr val="220FB1"/>
                </a:solidFill>
                <a:latin typeface="Times New Roman" pitchFamily="18" charset="0"/>
              </a:rPr>
              <a:t>для использования инновационных методик и технологий</a:t>
            </a:r>
            <a:r>
              <a:rPr lang="ru-RU" sz="1200" dirty="0">
                <a:solidFill>
                  <a:srgbClr val="220FB1"/>
                </a:solidFill>
                <a:latin typeface="Times New Roman" pitchFamily="18" charset="0"/>
              </a:rPr>
              <a:t>.	                                     </a:t>
            </a:r>
          </a:p>
          <a:p>
            <a:pPr algn="r"/>
            <a:endParaRPr lang="ru-RU" sz="1200" dirty="0">
              <a:solidFill>
                <a:srgbClr val="A50021"/>
              </a:solidFill>
              <a:latin typeface="Times New Roman" pitchFamily="18" charset="0"/>
            </a:endParaRPr>
          </a:p>
        </p:txBody>
      </p:sp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271948" y="5624921"/>
            <a:ext cx="3579972" cy="575206"/>
            <a:chOff x="2078" y="1680"/>
            <a:chExt cx="1615" cy="1630"/>
          </a:xfrm>
        </p:grpSpPr>
        <p:sp>
          <p:nvSpPr>
            <p:cNvPr id="3141" name="Oval 10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42" name="Oval 11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" name="Oval 12"/>
            <p:cNvSpPr>
              <a:spLocks noChangeArrowheads="1"/>
            </p:cNvSpPr>
            <p:nvPr/>
          </p:nvSpPr>
          <p:spPr bwMode="gray">
            <a:xfrm>
              <a:off x="2817" y="1754"/>
              <a:ext cx="134" cy="147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5" name="Oval 13"/>
            <p:cNvSpPr>
              <a:spLocks noChangeArrowheads="1"/>
            </p:cNvSpPr>
            <p:nvPr/>
          </p:nvSpPr>
          <p:spPr bwMode="gray">
            <a:xfrm>
              <a:off x="2817" y="1754"/>
              <a:ext cx="134" cy="147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0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6" name="Oval 14"/>
            <p:cNvSpPr>
              <a:spLocks noChangeArrowheads="1"/>
            </p:cNvSpPr>
            <p:nvPr/>
          </p:nvSpPr>
          <p:spPr bwMode="gray">
            <a:xfrm>
              <a:off x="2339" y="1759"/>
              <a:ext cx="1097" cy="147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7" name="Oval 15"/>
            <p:cNvSpPr>
              <a:spLocks noChangeArrowheads="1"/>
            </p:cNvSpPr>
            <p:nvPr/>
          </p:nvSpPr>
          <p:spPr bwMode="gray">
            <a:xfrm>
              <a:off x="2342" y="1792"/>
              <a:ext cx="1089" cy="1518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schemeClr val="bg1"/>
                  </a:solidFill>
                  <a:latin typeface="Times New Roman" pitchFamily="18" charset="0"/>
                </a:rPr>
                <a:t>ШКОЛА  </a:t>
              </a:r>
            </a:p>
            <a:p>
              <a:pPr algn="ctr">
                <a:defRPr/>
              </a:pPr>
              <a:r>
                <a:rPr lang="ru-RU" sz="900" b="1" dirty="0">
                  <a:solidFill>
                    <a:schemeClr val="bg1"/>
                  </a:solidFill>
                  <a:latin typeface="Times New Roman" pitchFamily="18" charset="0"/>
                </a:rPr>
                <a:t>ВОЖДЕНИЯ</a:t>
              </a:r>
            </a:p>
          </p:txBody>
        </p:sp>
      </p:grpSp>
      <p:sp>
        <p:nvSpPr>
          <p:cNvPr id="3128" name="Rectangle 110"/>
          <p:cNvSpPr>
            <a:spLocks noChangeArrowheads="1"/>
          </p:cNvSpPr>
          <p:nvPr/>
        </p:nvSpPr>
        <p:spPr bwMode="auto">
          <a:xfrm>
            <a:off x="44033" y="3455115"/>
            <a:ext cx="8964612" cy="1200329"/>
          </a:xfrm>
          <a:prstGeom prst="rect">
            <a:avLst/>
          </a:prstGeom>
          <a:gradFill rotWithShape="1">
            <a:gsLst>
              <a:gs pos="0">
                <a:srgbClr val="2F7676"/>
              </a:gs>
              <a:gs pos="50000">
                <a:srgbClr val="66FFFF"/>
              </a:gs>
              <a:gs pos="100000">
                <a:srgbClr val="2F7676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1" dirty="0" smtClean="0">
                <a:solidFill>
                  <a:srgbClr val="990000"/>
                </a:solidFill>
                <a:latin typeface="Times New Roman" pitchFamily="18" charset="0"/>
              </a:rPr>
              <a:t>                                                                                    </a:t>
            </a:r>
            <a:r>
              <a:rPr lang="ru-RU" sz="1200" b="1" dirty="0" smtClean="0">
                <a:solidFill>
                  <a:srgbClr val="990000"/>
                </a:solidFill>
                <a:latin typeface="Times New Roman" pitchFamily="18" charset="0"/>
              </a:rPr>
              <a:t>                       МОДУЛИ </a:t>
            </a:r>
            <a:r>
              <a:rPr lang="ru-RU" sz="1200" b="1" dirty="0">
                <a:solidFill>
                  <a:srgbClr val="990000"/>
                </a:solidFill>
                <a:latin typeface="Times New Roman" pitchFamily="18" charset="0"/>
              </a:rPr>
              <a:t>ПРОЕКТА:  </a:t>
            </a:r>
          </a:p>
          <a:p>
            <a:r>
              <a:rPr lang="en-US" sz="1200" b="1" dirty="0" smtClean="0">
                <a:solidFill>
                  <a:srgbClr val="990000"/>
                </a:solidFill>
                <a:latin typeface="Times New Roman" pitchFamily="18" charset="0"/>
              </a:rPr>
              <a:t>                                                                                              </a:t>
            </a:r>
            <a:r>
              <a:rPr lang="ru-RU" sz="1200" b="1" dirty="0" smtClean="0">
                <a:solidFill>
                  <a:srgbClr val="990000"/>
                </a:solidFill>
                <a:latin typeface="Times New Roman" pitchFamily="18" charset="0"/>
              </a:rPr>
              <a:t>«</a:t>
            </a:r>
            <a:r>
              <a:rPr lang="ru-RU" sz="1200" b="1" dirty="0">
                <a:solidFill>
                  <a:srgbClr val="990000"/>
                </a:solidFill>
                <a:latin typeface="Times New Roman" pitchFamily="18" charset="0"/>
              </a:rPr>
              <a:t>Воспитывающее обучение»</a:t>
            </a:r>
          </a:p>
          <a:p>
            <a:r>
              <a:rPr lang="ru-RU" sz="1200" b="1" dirty="0">
                <a:solidFill>
                  <a:srgbClr val="990000"/>
                </a:solidFill>
                <a:latin typeface="Times New Roman" pitchFamily="18" charset="0"/>
              </a:rPr>
              <a:t>  </a:t>
            </a:r>
            <a:r>
              <a:rPr lang="en-US" sz="1200" b="1" dirty="0" smtClean="0">
                <a:solidFill>
                  <a:srgbClr val="990000"/>
                </a:solidFill>
                <a:latin typeface="Times New Roman" pitchFamily="18" charset="0"/>
              </a:rPr>
              <a:t>                                                                  </a:t>
            </a:r>
            <a:r>
              <a:rPr lang="ru-RU" sz="1200" b="1" dirty="0" smtClean="0">
                <a:solidFill>
                  <a:srgbClr val="990000"/>
                </a:solidFill>
                <a:latin typeface="Times New Roman" pitchFamily="18" charset="0"/>
              </a:rPr>
              <a:t>               </a:t>
            </a:r>
            <a:r>
              <a:rPr lang="en-US" sz="1200" b="1" dirty="0" smtClean="0">
                <a:solidFill>
                  <a:srgbClr val="990000"/>
                </a:solidFill>
                <a:latin typeface="Times New Roman" pitchFamily="18" charset="0"/>
              </a:rPr>
              <a:t>   </a:t>
            </a:r>
            <a:r>
              <a:rPr lang="ru-RU" sz="1200" b="1" dirty="0" smtClean="0">
                <a:solidFill>
                  <a:srgbClr val="990000"/>
                </a:solidFill>
                <a:latin typeface="Times New Roman" pitchFamily="18" charset="0"/>
              </a:rPr>
              <a:t>«</a:t>
            </a:r>
            <a:r>
              <a:rPr lang="ru-RU" sz="1200" b="1" dirty="0">
                <a:solidFill>
                  <a:srgbClr val="990000"/>
                </a:solidFill>
                <a:latin typeface="Times New Roman" pitchFamily="18" charset="0"/>
              </a:rPr>
              <a:t>Организация  досуговой деятельности учащихся»</a:t>
            </a:r>
          </a:p>
          <a:p>
            <a:r>
              <a:rPr lang="en-US" sz="1200" b="1" dirty="0" smtClean="0">
                <a:solidFill>
                  <a:srgbClr val="990000"/>
                </a:solidFill>
                <a:latin typeface="Times New Roman" pitchFamily="18" charset="0"/>
              </a:rPr>
              <a:t>                                                                           </a:t>
            </a:r>
            <a:r>
              <a:rPr lang="ru-RU" sz="1200" b="1" dirty="0" smtClean="0">
                <a:solidFill>
                  <a:srgbClr val="990000"/>
                </a:solidFill>
                <a:latin typeface="Times New Roman" pitchFamily="18" charset="0"/>
              </a:rPr>
              <a:t>       </a:t>
            </a:r>
            <a:r>
              <a:rPr lang="en-US" sz="1200" b="1" dirty="0" smtClean="0">
                <a:solidFill>
                  <a:srgbClr val="990000"/>
                </a:solidFill>
                <a:latin typeface="Times New Roman" pitchFamily="18" charset="0"/>
              </a:rPr>
              <a:t>     </a:t>
            </a:r>
            <a:r>
              <a:rPr lang="ru-RU" sz="1200" b="1" dirty="0" smtClean="0">
                <a:solidFill>
                  <a:srgbClr val="990000"/>
                </a:solidFill>
                <a:latin typeface="Times New Roman" pitchFamily="18" charset="0"/>
              </a:rPr>
              <a:t>«</a:t>
            </a:r>
            <a:r>
              <a:rPr lang="ru-RU" sz="1200" b="1" dirty="0">
                <a:solidFill>
                  <a:srgbClr val="990000"/>
                </a:solidFill>
                <a:latin typeface="Times New Roman" pitchFamily="18" charset="0"/>
              </a:rPr>
              <a:t>Поддержка неформальных детских движений»</a:t>
            </a:r>
          </a:p>
          <a:p>
            <a:r>
              <a:rPr lang="ru-RU" sz="1200" b="1" dirty="0">
                <a:solidFill>
                  <a:srgbClr val="990000"/>
                </a:solidFill>
                <a:latin typeface="Times New Roman" pitchFamily="18" charset="0"/>
              </a:rPr>
              <a:t>                             </a:t>
            </a:r>
            <a:r>
              <a:rPr lang="en-US" sz="1200" b="1" dirty="0" smtClean="0">
                <a:solidFill>
                  <a:srgbClr val="990000"/>
                </a:solidFill>
                <a:latin typeface="Times New Roman" pitchFamily="18" charset="0"/>
              </a:rPr>
              <a:t>                                                  </a:t>
            </a:r>
            <a:r>
              <a:rPr lang="ru-RU" sz="1200" b="1" dirty="0" smtClean="0">
                <a:solidFill>
                  <a:srgbClr val="990000"/>
                </a:solidFill>
                <a:latin typeface="Times New Roman" pitchFamily="18" charset="0"/>
              </a:rPr>
              <a:t>«</a:t>
            </a:r>
            <a:r>
              <a:rPr lang="ru-RU" sz="1200" b="1" dirty="0">
                <a:solidFill>
                  <a:srgbClr val="990000"/>
                </a:solidFill>
                <a:latin typeface="Times New Roman" pitchFamily="18" charset="0"/>
              </a:rPr>
              <a:t>Участие родителей и гражданского сообщества </a:t>
            </a:r>
            <a:endParaRPr lang="en-US" sz="1200" b="1" dirty="0" smtClean="0">
              <a:solidFill>
                <a:srgbClr val="990000"/>
              </a:solidFill>
              <a:latin typeface="Times New Roman" pitchFamily="18" charset="0"/>
            </a:endParaRPr>
          </a:p>
          <a:p>
            <a:r>
              <a:rPr lang="en-US" sz="1200" b="1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sz="1200" b="1" dirty="0" smtClean="0">
                <a:solidFill>
                  <a:srgbClr val="990000"/>
                </a:solidFill>
                <a:latin typeface="Times New Roman" pitchFamily="18" charset="0"/>
              </a:rPr>
              <a:t>                                                                                                   </a:t>
            </a:r>
            <a:r>
              <a:rPr lang="ru-RU" sz="1200" b="1" dirty="0" smtClean="0">
                <a:solidFill>
                  <a:srgbClr val="990000"/>
                </a:solidFill>
                <a:latin typeface="Times New Roman" pitchFamily="18" charset="0"/>
              </a:rPr>
              <a:t>в </a:t>
            </a:r>
            <a:r>
              <a:rPr lang="ru-RU" sz="1200" b="1" dirty="0">
                <a:solidFill>
                  <a:srgbClr val="990000"/>
                </a:solidFill>
                <a:latin typeface="Times New Roman" pitchFamily="18" charset="0"/>
              </a:rPr>
              <a:t>управлении школой</a:t>
            </a:r>
            <a:r>
              <a:rPr lang="ru-RU" sz="1200" dirty="0">
                <a:solidFill>
                  <a:srgbClr val="990000"/>
                </a:solidFill>
                <a:latin typeface="Times New Roman" pitchFamily="18" charset="0"/>
              </a:rPr>
              <a:t>»</a:t>
            </a:r>
            <a:r>
              <a:rPr lang="ru-RU" sz="1200" dirty="0">
                <a:latin typeface="Times New Roman" pitchFamily="18" charset="0"/>
              </a:rPr>
              <a:t> </a:t>
            </a:r>
          </a:p>
        </p:txBody>
      </p: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160545" y="3467539"/>
            <a:ext cx="3258930" cy="997305"/>
            <a:chOff x="1896" y="3410"/>
            <a:chExt cx="1981" cy="1430"/>
          </a:xfrm>
        </p:grpSpPr>
        <p:sp>
          <p:nvSpPr>
            <p:cNvPr id="3136" name="Oval 25"/>
            <p:cNvSpPr>
              <a:spLocks noChangeArrowheads="1"/>
            </p:cNvSpPr>
            <p:nvPr/>
          </p:nvSpPr>
          <p:spPr bwMode="gray">
            <a:xfrm>
              <a:off x="2063" y="3410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sz="1000">
                <a:latin typeface="Times New Roman" pitchFamily="18" charset="0"/>
              </a:endParaRPr>
            </a:p>
          </p:txBody>
        </p:sp>
        <p:sp>
          <p:nvSpPr>
            <p:cNvPr id="26" name="Oval 26"/>
            <p:cNvSpPr>
              <a:spLocks noChangeArrowheads="1"/>
            </p:cNvSpPr>
            <p:nvPr/>
          </p:nvSpPr>
          <p:spPr bwMode="gray">
            <a:xfrm>
              <a:off x="1896" y="3812"/>
              <a:ext cx="1981" cy="82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>
                <a:defRPr/>
              </a:pPr>
              <a:endParaRPr lang="ru-RU" sz="1000">
                <a:latin typeface="Times New Roman" pitchFamily="18" charset="0"/>
              </a:endParaRPr>
            </a:p>
          </p:txBody>
        </p:sp>
        <p:sp>
          <p:nvSpPr>
            <p:cNvPr id="29" name="Oval 29"/>
            <p:cNvSpPr>
              <a:spLocks noChangeArrowheads="1"/>
            </p:cNvSpPr>
            <p:nvPr/>
          </p:nvSpPr>
          <p:spPr bwMode="gray">
            <a:xfrm>
              <a:off x="1896" y="3727"/>
              <a:ext cx="1729" cy="683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schemeClr val="bg1"/>
                  </a:solidFill>
                  <a:latin typeface="Times New Roman" pitchFamily="18" charset="0"/>
                </a:rPr>
                <a:t>Внедрение эффективной воспитательной системы</a:t>
              </a:r>
            </a:p>
          </p:txBody>
        </p:sp>
      </p:grpSp>
      <p:sp>
        <p:nvSpPr>
          <p:cNvPr id="3130" name="Rectangle 116"/>
          <p:cNvSpPr>
            <a:spLocks noChangeArrowheads="1"/>
          </p:cNvSpPr>
          <p:nvPr/>
        </p:nvSpPr>
        <p:spPr bwMode="auto">
          <a:xfrm>
            <a:off x="1" y="268712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131" name="Rectangle 118"/>
          <p:cNvSpPr>
            <a:spLocks noChangeArrowheads="1"/>
          </p:cNvSpPr>
          <p:nvPr/>
        </p:nvSpPr>
        <p:spPr bwMode="auto">
          <a:xfrm>
            <a:off x="1" y="268712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132" name="Rectangle 120"/>
          <p:cNvSpPr>
            <a:spLocks noChangeArrowheads="1"/>
          </p:cNvSpPr>
          <p:nvPr/>
        </p:nvSpPr>
        <p:spPr bwMode="auto">
          <a:xfrm>
            <a:off x="1" y="268712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3102" name="Object 1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8551233"/>
              </p:ext>
            </p:extLst>
          </p:nvPr>
        </p:nvGraphicFramePr>
        <p:xfrm>
          <a:off x="132317" y="4638499"/>
          <a:ext cx="3619755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Слайд" r:id="rId5" imgW="4571964" imgH="3428947" progId="PowerPoint.Slide.8">
                  <p:embed/>
                </p:oleObj>
              </mc:Choice>
              <mc:Fallback>
                <p:oleObj name="Слайд" r:id="rId5" imgW="4571964" imgH="3428947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17" y="4638499"/>
                        <a:ext cx="3619755" cy="8445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03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5896169"/>
              </p:ext>
            </p:extLst>
          </p:nvPr>
        </p:nvGraphicFramePr>
        <p:xfrm>
          <a:off x="7178209" y="4670425"/>
          <a:ext cx="1734475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Worksheet" r:id="rId7" imgW="11772900" imgH="11772900" progId="Excel.Sheet.8">
                  <p:embed/>
                </p:oleObj>
              </mc:Choice>
              <mc:Fallback>
                <p:oleObj name="Worksheet" r:id="rId7" imgW="11772900" imgH="11772900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8209" y="4670425"/>
                        <a:ext cx="1734475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5" name="Picture 8" descr="1 (7)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844" y="4665799"/>
            <a:ext cx="1975928" cy="817250"/>
          </a:xfrm>
          <a:prstGeom prst="rect">
            <a:avLst/>
          </a:prstGeom>
          <a:noFill/>
          <a:ln w="57150">
            <a:solidFill>
              <a:srgbClr val="FF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4" descr="_MG_678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437" y="2543630"/>
            <a:ext cx="1058613" cy="864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171467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5" descr="http://pixelbrush.ru/uploads/posts/2010-09/1284137661_00_school_is_cool_p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8" y="0"/>
            <a:ext cx="3851920" cy="288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7"/>
          <p:cNvSpPr>
            <a:spLocks noChangeArrowheads="1"/>
          </p:cNvSpPr>
          <p:nvPr/>
        </p:nvSpPr>
        <p:spPr bwMode="auto">
          <a:xfrm>
            <a:off x="3643314" y="2143126"/>
            <a:ext cx="2808287" cy="358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179845" y="260648"/>
            <a:ext cx="5376597" cy="1255829"/>
          </a:xfrm>
          <a:prstGeom prst="rect">
            <a:avLst/>
          </a:prstGeom>
          <a:solidFill>
            <a:srgbClr val="FFFFCC"/>
          </a:solidFill>
          <a:ln w="63500" cmpd="thickThin">
            <a:solidFill>
              <a:srgbClr val="808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ru-RU" sz="2000" b="1" kern="0" dirty="0" smtClean="0">
                <a:solidFill>
                  <a:srgbClr val="800000"/>
                </a:solidFill>
                <a:latin typeface="Monotype Corsiva" pitchFamily="66" charset="0"/>
                <a:ea typeface="+mj-ea"/>
                <a:cs typeface="+mj-cs"/>
              </a:rPr>
              <a:t>Учащиеся  и учителя  школы  </a:t>
            </a:r>
            <a:r>
              <a:rPr lang="ru-RU" sz="2000" b="1" kern="0" dirty="0">
                <a:solidFill>
                  <a:srgbClr val="800000"/>
                </a:solidFill>
                <a:latin typeface="Monotype Corsiva" pitchFamily="66" charset="0"/>
                <a:ea typeface="+mj-ea"/>
                <a:cs typeface="+mj-cs"/>
              </a:rPr>
              <a:t>принимают  участие  в  мероприятиях  различного  уровня:  классного,  школьного,  районного,  </a:t>
            </a:r>
            <a:r>
              <a:rPr lang="ru-RU" sz="2000" b="1" kern="0" dirty="0" smtClean="0">
                <a:solidFill>
                  <a:srgbClr val="800000"/>
                </a:solidFill>
                <a:latin typeface="Monotype Corsiva" pitchFamily="66" charset="0"/>
                <a:ea typeface="+mj-ea"/>
                <a:cs typeface="+mj-cs"/>
              </a:rPr>
              <a:t>республиканского.</a:t>
            </a:r>
            <a:endParaRPr lang="ru-RU" sz="2000" b="1" kern="0" dirty="0">
              <a:solidFill>
                <a:srgbClr val="800000"/>
              </a:solidFill>
              <a:latin typeface="Monotype Corsiva" pitchFamily="66" charset="0"/>
              <a:ea typeface="+mj-ea"/>
              <a:cs typeface="+mj-cs"/>
            </a:endParaRPr>
          </a:p>
          <a:p>
            <a:pPr algn="ctr" eaLnBrk="0" hangingPunct="0">
              <a:defRPr/>
            </a:pPr>
            <a:r>
              <a:rPr lang="ru-RU" sz="2000" b="1" kern="0" dirty="0">
                <a:solidFill>
                  <a:srgbClr val="800000"/>
                </a:solidFill>
                <a:latin typeface="Monotype Corsiva" pitchFamily="66" charset="0"/>
                <a:ea typeface="+mj-ea"/>
                <a:cs typeface="+mj-cs"/>
              </a:rPr>
              <a:t> </a:t>
            </a:r>
          </a:p>
          <a:p>
            <a:pPr algn="ctr" eaLnBrk="0" hangingPunct="0">
              <a:defRPr/>
            </a:pPr>
            <a:endParaRPr lang="ru-RU" sz="3200" b="1" kern="0" dirty="0">
              <a:solidFill>
                <a:srgbClr val="800000"/>
              </a:solidFill>
              <a:latin typeface="Monotype Corsiva" pitchFamily="66" charset="0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77072"/>
            <a:ext cx="3007431" cy="2240868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994" y="1988840"/>
            <a:ext cx="2287430" cy="1728192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86831"/>
            <a:ext cx="4283372" cy="3212529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235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ChangeArrowheads="1"/>
          </p:cNvSpPr>
          <p:nvPr/>
        </p:nvSpPr>
        <p:spPr bwMode="auto">
          <a:xfrm>
            <a:off x="3643313" y="2143125"/>
            <a:ext cx="2808287" cy="358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36550" y="549275"/>
            <a:ext cx="8382000" cy="6143625"/>
          </a:xfrm>
          <a:prstGeom prst="rect">
            <a:avLst/>
          </a:prstGeom>
          <a:solidFill>
            <a:srgbClr val="FFFFCC"/>
          </a:solidFill>
          <a:ln w="63500" cmpd="thickThin">
            <a:solidFill>
              <a:srgbClr val="86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ru-RU" sz="3600" b="1" kern="0" dirty="0">
                <a:solidFill>
                  <a:srgbClr val="800000"/>
                </a:solidFill>
                <a:latin typeface="Monotype Corsiva" pitchFamily="66" charset="0"/>
                <a:ea typeface="+mj-ea"/>
                <a:cs typeface="+mj-cs"/>
              </a:rPr>
              <a:t>ЭКОЛОГИЧЕСКАЯ   АГИТБРИГАДА</a:t>
            </a:r>
          </a:p>
        </p:txBody>
      </p:sp>
      <p:pic>
        <p:nvPicPr>
          <p:cNvPr id="26628" name="Picture 4" descr="C:\Users\Школа\Pictures\Агитбригада\20160325_1006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1268413"/>
            <a:ext cx="3671887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C:\Users\Школа\Pictures\Агитбригада\20160325_1005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13" y="4437063"/>
            <a:ext cx="2386012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1720" y="1852866"/>
            <a:ext cx="3070467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</a:t>
            </a:r>
            <a:r>
              <a:rPr lang="ru-RU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кологическая </a:t>
            </a:r>
            <a:r>
              <a:rPr lang="ru-RU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</a:t>
            </a:r>
            <a:r>
              <a:rPr lang="ru-RU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оманда </a:t>
            </a:r>
            <a:r>
              <a:rPr lang="ru-RU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</a:t>
            </a:r>
            <a:r>
              <a:rPr lang="ru-RU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берегающих </a:t>
            </a:r>
            <a:r>
              <a:rPr lang="ru-RU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</a:t>
            </a:r>
            <a:r>
              <a:rPr lang="ru-RU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реду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07210" y="1307464"/>
            <a:ext cx="936103" cy="369332"/>
          </a:xfrm>
          <a:prstGeom prst="rect">
            <a:avLst/>
          </a:prstGeom>
          <a:solidFill>
            <a:srgbClr val="0AF637"/>
          </a:solidFill>
        </p:spPr>
        <p:txBody>
          <a:bodyPr>
            <a:spAutoFit/>
          </a:bodyPr>
          <a:lstStyle/>
          <a:p>
            <a:pPr algn="r">
              <a:defRPr/>
            </a:pP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ЭКОС</a:t>
            </a:r>
          </a:p>
        </p:txBody>
      </p:sp>
      <p:pic>
        <p:nvPicPr>
          <p:cNvPr id="26632" name="Рисунок 81" descr="http://images.clipartlogo.com/files/ss/thumb/420/42063709/green-earth-with-leaves_small.jpg">
            <a:hlinkClick r:id="rId4" tooltip="&quot; Зеленая Земля с листьями&quot;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030288"/>
            <a:ext cx="1439862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4505" y="2645356"/>
            <a:ext cx="4305409" cy="584775"/>
          </a:xfrm>
          <a:prstGeom prst="rect">
            <a:avLst/>
          </a:prstGeom>
          <a:solidFill>
            <a:srgbClr val="0AF637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Наша цель – </a:t>
            </a: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экология!</a:t>
            </a:r>
          </a:p>
        </p:txBody>
      </p:sp>
      <p:pic>
        <p:nvPicPr>
          <p:cNvPr id="26634" name="Picture 4" descr="http://www.cleandex.ru/files/publications/images/1600/image_main-167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5565775"/>
            <a:ext cx="97155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2" descr="http://cleangorod.com/wp-content/uploads/2015/04/home_imag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288" y="5783263"/>
            <a:ext cx="1095375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6" descr="IMG_800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565525"/>
            <a:ext cx="1795463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7" descr="20160324_11392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5013325"/>
            <a:ext cx="2047875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Picture 8" descr="IMG_799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3840163"/>
            <a:ext cx="2000250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81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ChangeArrowheads="1"/>
          </p:cNvSpPr>
          <p:nvPr/>
        </p:nvSpPr>
        <p:spPr bwMode="auto">
          <a:xfrm>
            <a:off x="3643313" y="2143125"/>
            <a:ext cx="2808287" cy="358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36550" y="549275"/>
            <a:ext cx="8382000" cy="6143625"/>
          </a:xfrm>
          <a:prstGeom prst="rect">
            <a:avLst/>
          </a:prstGeom>
          <a:solidFill>
            <a:srgbClr val="FFFFCC"/>
          </a:solidFill>
          <a:ln w="63500" cmpd="thickThin">
            <a:solidFill>
              <a:srgbClr val="86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ru-RU" sz="3600" b="1" kern="0" dirty="0" smtClean="0">
                <a:solidFill>
                  <a:srgbClr val="800000"/>
                </a:solidFill>
                <a:latin typeface="Monotype Corsiva" pitchFamily="66" charset="0"/>
                <a:ea typeface="+mj-ea"/>
                <a:cs typeface="+mj-cs"/>
              </a:rPr>
              <a:t>Городской  семинар для директоров</a:t>
            </a:r>
            <a:endParaRPr lang="ru-RU" sz="3600" b="1" kern="0" dirty="0">
              <a:solidFill>
                <a:srgbClr val="800000"/>
              </a:solidFill>
              <a:latin typeface="Monotype Corsiva" pitchFamily="66" charset="0"/>
              <a:ea typeface="+mj-ea"/>
              <a:cs typeface="+mj-cs"/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2"/>
          <a:stretch>
            <a:fillRect/>
          </a:stretch>
        </p:blipFill>
        <p:spPr>
          <a:xfrm>
            <a:off x="683568" y="1268760"/>
            <a:ext cx="2009775" cy="267906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272952"/>
            <a:ext cx="2672916" cy="178194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49" y="4365104"/>
            <a:ext cx="2630474" cy="175364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178" y="3140968"/>
            <a:ext cx="2814743" cy="187649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178" y="1351037"/>
            <a:ext cx="2376264" cy="158417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717032"/>
            <a:ext cx="2911252" cy="194083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157192"/>
            <a:ext cx="2216826" cy="147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8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95277" y="243514"/>
            <a:ext cx="8215313" cy="64633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C0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  <a:cs typeface="Microsoft Sans Serif" pitchFamily="34" charset="0"/>
              </a:rPr>
              <a:t>Рейтинг школы</a:t>
            </a:r>
            <a:endParaRPr lang="ru-RU" sz="3600" b="1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0347" y="3275112"/>
            <a:ext cx="8595053" cy="113877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762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рамках проекта «Рейтинг школ» </a:t>
            </a:r>
            <a:r>
              <a:rPr lang="ru-RU" sz="1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АКИpress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2016 г.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составил 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список школ, вошедших в топ-86 школ, чьи ученики успешно прошли тестирование ОРТ и заняли призовые места на олимпиадах, согласно данным Министерства образования КР. В число 20 наиболее престижных школ города 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вошел  </a:t>
            </a: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УВК  ШГ № 20.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5276" y="2859614"/>
            <a:ext cx="83091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2400" b="1" dirty="0" smtClean="0">
                <a:solidFill>
                  <a:srgbClr val="0000FF"/>
                </a:solidFill>
                <a:latin typeface="Monotype Corsiva" pitchFamily="66" charset="0"/>
              </a:rPr>
              <a:t>:</a:t>
            </a:r>
            <a:endParaRPr lang="ru-RU" sz="2400" b="1" dirty="0">
              <a:solidFill>
                <a:srgbClr val="0000FF"/>
              </a:solidFill>
              <a:latin typeface="Monotype Corsiva" pitchFamily="66" charset="0"/>
            </a:endParaRPr>
          </a:p>
          <a:p>
            <a:pPr algn="ctr" eaLnBrk="0" hangingPunct="0">
              <a:defRPr/>
            </a:pPr>
            <a:r>
              <a:rPr lang="ru-RU" sz="2400" b="1" u="sng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endParaRPr lang="ru-RU" sz="2400" b="1" kern="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5" name="Рисунок 5" descr="Главное 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09" y="5661248"/>
            <a:ext cx="7632848" cy="93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5277" y="1082443"/>
            <a:ext cx="8525195" cy="163121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762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Анализ качества образования, проведенный специалистами Управления образования Бишкека в июне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2015 года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выявил 20 наиболее престижных школ 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города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в число которых  входит и </a:t>
            </a: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УВК ШГ № 20. 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мнению начальника 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управления 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1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Мейрмановой</a:t>
            </a:r>
            <a:r>
              <a:rPr lang="ru-RU" sz="1600" b="1" dirty="0">
                <a:latin typeface="Monotype Corsiva" pitchFamily="66" charset="0"/>
              </a:rPr>
              <a:t> 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указанные школы - самые востребованные в Бишкеке. Все школы работают в режиме </a:t>
            </a:r>
            <a:r>
              <a:rPr lang="ru-RU" sz="1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переуплотненности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но, несмотря на это, учащиеся данных школ показывают на различных олимпиадах, конкурсах, соревнованиях хорошие результаты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1172" y="4616261"/>
            <a:ext cx="8595053" cy="64633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762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2017 г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УВК ШГ № 20  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также  вошел в  список    20   школ, имеющих  наиболее высокий  рейтинг </a:t>
            </a:r>
            <a:endParaRPr lang="ru-RU" sz="1600" b="1" kern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13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"/>
          <p:cNvSpPr>
            <a:spLocks noChangeArrowheads="1"/>
          </p:cNvSpPr>
          <p:nvPr/>
        </p:nvSpPr>
        <p:spPr bwMode="gray">
          <a:xfrm>
            <a:off x="1212491" y="264915"/>
            <a:ext cx="7787954" cy="6163440"/>
          </a:xfrm>
          <a:prstGeom prst="ellipse">
            <a:avLst/>
          </a:prstGeom>
          <a:ln/>
          <a:ex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3" name="Oval 4"/>
          <p:cNvSpPr>
            <a:spLocks noChangeArrowheads="1"/>
          </p:cNvSpPr>
          <p:nvPr/>
        </p:nvSpPr>
        <p:spPr bwMode="gray">
          <a:xfrm>
            <a:off x="1773885" y="637062"/>
            <a:ext cx="6768445" cy="5540628"/>
          </a:xfrm>
          <a:prstGeom prst="ellipse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ru-RU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87723" y="2207360"/>
            <a:ext cx="4123035" cy="1938992"/>
          </a:xfrm>
          <a:prstGeom prst="rect">
            <a:avLst/>
          </a:prstGeom>
          <a:solidFill>
            <a:srgbClr val="220FB1"/>
          </a:solidFill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i="1" cap="all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СПАСИБО</a:t>
            </a:r>
          </a:p>
          <a:p>
            <a:pPr algn="ctr"/>
            <a:r>
              <a:rPr lang="ru-RU" sz="4000" b="1" i="1" cap="all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   </a:t>
            </a:r>
          </a:p>
          <a:p>
            <a:pPr algn="ctr"/>
            <a:r>
              <a:rPr lang="ru-RU" sz="4000" b="1" i="1" cap="all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ЗА  ВНИМАНИЕ</a:t>
            </a:r>
            <a:endParaRPr lang="ru-RU" sz="4000" b="1" i="1" cap="all" dirty="0">
              <a:ln w="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71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/>
      </p:transition>
    </mc:Choice>
    <mc:Fallback xmlns="">
      <p:transition spd="slow" advClick="0" advTm="3000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3"/>
          <p:cNvSpPr>
            <a:spLocks noChangeArrowheads="1"/>
          </p:cNvSpPr>
          <p:nvPr/>
        </p:nvSpPr>
        <p:spPr bwMode="gray">
          <a:xfrm>
            <a:off x="179512" y="548680"/>
            <a:ext cx="2952327" cy="3384376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9" name="Rectangle 27"/>
          <p:cNvSpPr>
            <a:spLocks noChangeArrowheads="1"/>
          </p:cNvSpPr>
          <p:nvPr/>
        </p:nvSpPr>
        <p:spPr bwMode="gray">
          <a:xfrm>
            <a:off x="1077095" y="980728"/>
            <a:ext cx="71509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en-US" sz="3200" b="1" i="1" dirty="0" smtClean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 </a:t>
            </a:r>
            <a:r>
              <a:rPr lang="ru-RU" sz="4800" b="1" i="1" dirty="0" smtClean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Cambria" pitchFamily="18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4221088"/>
            <a:ext cx="3312367" cy="1200329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Кудайбергенова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Чолпон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Айдарбековна</a:t>
            </a:r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директором УВК ШГ № 20 работает с 2000 г. 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_MG_69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1787432" cy="268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7944" y="344023"/>
            <a:ext cx="4463096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8329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/>
      </p:transition>
    </mc:Choice>
    <mc:Fallback xmlns="">
      <p:transition spd="slow" advClick="0" advTm="3000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"/>
          <p:cNvSpPr txBox="1">
            <a:spLocks noChangeArrowheads="1"/>
          </p:cNvSpPr>
          <p:nvPr/>
        </p:nvSpPr>
        <p:spPr bwMode="auto">
          <a:xfrm>
            <a:off x="179388" y="0"/>
            <a:ext cx="8843962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800" i="1" dirty="0">
                <a:solidFill>
                  <a:schemeClr val="tx2"/>
                </a:solidFill>
                <a:latin typeface="Georgia" pitchFamily="18" charset="0"/>
              </a:rPr>
              <a:t>УЧЕБНО – ВОСПИТАТЕЛЬНЫЙ КОМПЛЕКС</a:t>
            </a:r>
            <a:r>
              <a:rPr lang="ru-RU" sz="3200" i="1" dirty="0">
                <a:solidFill>
                  <a:schemeClr val="tx2"/>
                </a:solidFill>
                <a:latin typeface="Georgia" pitchFamily="18" charset="0"/>
              </a:rPr>
              <a:t> ШКОЛЫ – ГИМНАЗИИ № </a:t>
            </a:r>
            <a:r>
              <a:rPr lang="ru-RU" sz="3200" i="1" dirty="0">
                <a:solidFill>
                  <a:schemeClr val="tx2"/>
                </a:solidFill>
                <a:latin typeface="Cambria" pitchFamily="18" charset="0"/>
              </a:rPr>
              <a:t>20</a:t>
            </a:r>
          </a:p>
        </p:txBody>
      </p:sp>
      <p:sp>
        <p:nvSpPr>
          <p:cNvPr id="4099" name="Rectangle 11"/>
          <p:cNvSpPr>
            <a:spLocks noChangeArrowheads="1"/>
          </p:cNvSpPr>
          <p:nvPr/>
        </p:nvSpPr>
        <p:spPr bwMode="auto">
          <a:xfrm>
            <a:off x="4376167" y="2699299"/>
            <a:ext cx="4595366" cy="83099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38100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НАПРАВЛЕНИЯ ПРОФИЛИЗАЦИИ:</a:t>
            </a:r>
          </a:p>
          <a:p>
            <a:pPr marL="342900" indent="-342900" algn="ctr">
              <a:defRPr/>
            </a:pPr>
            <a:r>
              <a:rPr lang="ru-RU" sz="1400" b="1" dirty="0">
                <a:solidFill>
                  <a:srgbClr val="990000"/>
                </a:solidFill>
                <a:latin typeface="Cambria" pitchFamily="18" charset="0"/>
              </a:rPr>
              <a:t>Гуманитарное.             Экологическое.   </a:t>
            </a:r>
          </a:p>
          <a:p>
            <a:pPr marL="342900" indent="-342900" algn="ctr">
              <a:defRPr/>
            </a:pPr>
            <a:r>
              <a:rPr lang="ru-RU" sz="1400" b="1" dirty="0">
                <a:solidFill>
                  <a:srgbClr val="990000"/>
                </a:solidFill>
                <a:latin typeface="Cambria" pitchFamily="18" charset="0"/>
              </a:rPr>
              <a:t>   Технологическое.            Историко – правовое. </a:t>
            </a:r>
            <a:r>
              <a:rPr lang="ru-RU" b="1" dirty="0">
                <a:latin typeface="Cambria" pitchFamily="18" charset="0"/>
              </a:rPr>
              <a:t> </a:t>
            </a:r>
            <a:r>
              <a:rPr lang="en-US" b="1" dirty="0">
                <a:latin typeface="Cambria" pitchFamily="18" charset="0"/>
              </a:rPr>
              <a:t> </a:t>
            </a:r>
            <a:endParaRPr lang="ru-RU" b="1" dirty="0">
              <a:latin typeface="Cambria" pitchFamily="18" charset="0"/>
            </a:endParaRPr>
          </a:p>
        </p:txBody>
      </p:sp>
      <p:sp>
        <p:nvSpPr>
          <p:cNvPr id="5126" name="Rectangle 3"/>
          <p:cNvSpPr>
            <a:spLocks noChangeArrowheads="1"/>
          </p:cNvSpPr>
          <p:nvPr/>
        </p:nvSpPr>
        <p:spPr bwMode="auto">
          <a:xfrm>
            <a:off x="1042988" y="1628775"/>
            <a:ext cx="77724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r>
              <a:rPr lang="en-US" sz="2400" u="sng">
                <a:solidFill>
                  <a:schemeClr val="accent2"/>
                </a:solidFill>
              </a:rPr>
              <a:t/>
            </a:r>
            <a:br>
              <a:rPr lang="en-US" sz="2400" u="sng">
                <a:solidFill>
                  <a:schemeClr val="accent2"/>
                </a:solidFill>
              </a:rPr>
            </a:br>
            <a:endParaRPr lang="en-US" sz="2400">
              <a:solidFill>
                <a:srgbClr val="3333CC"/>
              </a:solidFill>
            </a:endParaRPr>
          </a:p>
        </p:txBody>
      </p:sp>
      <p:sp>
        <p:nvSpPr>
          <p:cNvPr id="5127" name="Text Box 17"/>
          <p:cNvSpPr txBox="1">
            <a:spLocks noChangeArrowheads="1"/>
          </p:cNvSpPr>
          <p:nvPr/>
        </p:nvSpPr>
        <p:spPr bwMode="auto">
          <a:xfrm>
            <a:off x="1258888" y="2492375"/>
            <a:ext cx="3889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5128" name="Rectangle 2"/>
          <p:cNvSpPr>
            <a:spLocks noChangeArrowheads="1"/>
          </p:cNvSpPr>
          <p:nvPr/>
        </p:nvSpPr>
        <p:spPr bwMode="auto">
          <a:xfrm>
            <a:off x="5580063" y="5197475"/>
            <a:ext cx="346075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r>
              <a:rPr lang="en-US" sz="2400" u="sng">
                <a:solidFill>
                  <a:schemeClr val="accent2"/>
                </a:solidFill>
              </a:rPr>
              <a:t/>
            </a:r>
            <a:br>
              <a:rPr lang="en-US" sz="2400" u="sng">
                <a:solidFill>
                  <a:schemeClr val="accent2"/>
                </a:solidFill>
              </a:rPr>
            </a:br>
            <a:endParaRPr lang="en-US" sz="2400">
              <a:solidFill>
                <a:srgbClr val="3333CC"/>
              </a:solidFill>
            </a:endParaRPr>
          </a:p>
        </p:txBody>
      </p:sp>
      <p:sp>
        <p:nvSpPr>
          <p:cNvPr id="5129" name="Text Box 16"/>
          <p:cNvSpPr txBox="1">
            <a:spLocks noChangeArrowheads="1"/>
          </p:cNvSpPr>
          <p:nvPr/>
        </p:nvSpPr>
        <p:spPr bwMode="auto">
          <a:xfrm>
            <a:off x="1187450" y="2492375"/>
            <a:ext cx="3889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5130" name="Скругленный прямоугольник 34"/>
          <p:cNvSpPr>
            <a:spLocks noChangeArrowheads="1"/>
          </p:cNvSpPr>
          <p:nvPr/>
        </p:nvSpPr>
        <p:spPr bwMode="auto">
          <a:xfrm>
            <a:off x="1908175" y="2235200"/>
            <a:ext cx="184150" cy="39687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5131" name="Скругленный прямоугольник 36"/>
          <p:cNvSpPr>
            <a:spLocks noChangeArrowheads="1"/>
          </p:cNvSpPr>
          <p:nvPr/>
        </p:nvSpPr>
        <p:spPr bwMode="auto">
          <a:xfrm>
            <a:off x="285750" y="-928688"/>
            <a:ext cx="914400" cy="914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1" name="Arc 17"/>
          <p:cNvSpPr>
            <a:spLocks/>
          </p:cNvSpPr>
          <p:nvPr/>
        </p:nvSpPr>
        <p:spPr bwMode="gray">
          <a:xfrm>
            <a:off x="0" y="3857625"/>
            <a:ext cx="3571875" cy="300037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accent4">
              <a:lumMod val="25000"/>
              <a:lumOff val="75000"/>
            </a:scheme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684201493"/>
              </p:ext>
            </p:extLst>
          </p:nvPr>
        </p:nvGraphicFramePr>
        <p:xfrm>
          <a:off x="969938" y="2643182"/>
          <a:ext cx="4643470" cy="4214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AutoShape 2"/>
          <p:cNvSpPr>
            <a:spLocks noChangeArrowheads="1"/>
          </p:cNvSpPr>
          <p:nvPr/>
        </p:nvSpPr>
        <p:spPr bwMode="auto">
          <a:xfrm>
            <a:off x="2916238" y="1143000"/>
            <a:ext cx="6048375" cy="1428750"/>
          </a:xfrm>
          <a:prstGeom prst="foldedCorner">
            <a:avLst>
              <a:gd name="adj" fmla="val 12500"/>
            </a:avLst>
          </a:prstGeom>
          <a:gradFill rotWithShape="0">
            <a:gsLst>
              <a:gs pos="0">
                <a:srgbClr val="FABF8F"/>
              </a:gs>
              <a:gs pos="50000">
                <a:srgbClr val="F79646"/>
              </a:gs>
              <a:gs pos="100000">
                <a:srgbClr val="FABF8F"/>
              </a:gs>
            </a:gsLst>
            <a:lin ang="5400000" scaled="1"/>
          </a:gradFill>
          <a:ln w="76200">
            <a:solidFill>
              <a:schemeClr val="tx1">
                <a:lumMod val="25000"/>
                <a:lumOff val="75000"/>
              </a:schemeClr>
            </a:solidFill>
            <a:round/>
            <a:headEnd/>
            <a:tailEnd/>
          </a:ln>
          <a:effectLst>
            <a:outerShdw dist="28398" dir="3806097" algn="ctr" rotWithShape="0">
              <a:srgbClr val="974706"/>
            </a:outerShdw>
          </a:effectLst>
        </p:spPr>
        <p:txBody>
          <a:bodyPr/>
          <a:lstStyle/>
          <a:p>
            <a:pPr algn="just">
              <a:defRPr/>
            </a:pPr>
            <a:r>
              <a:rPr lang="ru-RU" sz="1600" b="1" dirty="0">
                <a:solidFill>
                  <a:srgbClr val="990000"/>
                </a:solidFill>
                <a:latin typeface="Cambria" charset="-52"/>
              </a:rPr>
              <a:t>1969 г. – Открыта  средняя  школа  № 20.</a:t>
            </a:r>
          </a:p>
          <a:p>
            <a:pPr algn="just">
              <a:defRPr/>
            </a:pPr>
            <a:r>
              <a:rPr lang="ru-RU" sz="1600" b="1" dirty="0">
                <a:solidFill>
                  <a:srgbClr val="990000"/>
                </a:solidFill>
                <a:latin typeface="Cambria" charset="-52"/>
              </a:rPr>
              <a:t>199</a:t>
            </a:r>
            <a:r>
              <a:rPr lang="en-US" sz="1600" b="1" dirty="0">
                <a:solidFill>
                  <a:srgbClr val="990000"/>
                </a:solidFill>
                <a:latin typeface="Cambria" charset="-52"/>
              </a:rPr>
              <a:t>1</a:t>
            </a:r>
            <a:r>
              <a:rPr lang="ru-RU" sz="1600" b="1" dirty="0">
                <a:solidFill>
                  <a:srgbClr val="990000"/>
                </a:solidFill>
                <a:latin typeface="Cambria" charset="-52"/>
              </a:rPr>
              <a:t> г. – Созданы  экспериментальные    площадки.</a:t>
            </a:r>
          </a:p>
          <a:p>
            <a:pPr algn="just">
              <a:defRPr/>
            </a:pPr>
            <a:r>
              <a:rPr lang="ru-RU" sz="1600" b="1" dirty="0">
                <a:solidFill>
                  <a:srgbClr val="990000"/>
                </a:solidFill>
                <a:latin typeface="Cambria" charset="-52"/>
              </a:rPr>
              <a:t>1998 г. – Присвоен  статус  « Школа  -  гимназия № 20».</a:t>
            </a:r>
          </a:p>
          <a:p>
            <a:pPr algn="l">
              <a:defRPr/>
            </a:pPr>
            <a:r>
              <a:rPr lang="ru-RU" sz="1600" b="1" dirty="0">
                <a:solidFill>
                  <a:srgbClr val="990000"/>
                </a:solidFill>
                <a:latin typeface="Cambria" charset="-52"/>
              </a:rPr>
              <a:t>2009г. –  Присвоен  статус  « Учебно - воспитательный                         </a:t>
            </a:r>
          </a:p>
          <a:p>
            <a:pPr algn="l">
              <a:defRPr/>
            </a:pPr>
            <a:r>
              <a:rPr lang="ru-RU" sz="1600" b="1" dirty="0">
                <a:solidFill>
                  <a:srgbClr val="990000"/>
                </a:solidFill>
                <a:latin typeface="Cambria" charset="-52"/>
              </a:rPr>
              <a:t>                   комплекс      школы – гимназии  № 20».</a:t>
            </a:r>
            <a:r>
              <a:rPr lang="ru-RU" sz="1400" b="1" dirty="0">
                <a:solidFill>
                  <a:srgbClr val="990000"/>
                </a:solidFill>
                <a:latin typeface="Cambria" charset="-52"/>
              </a:rPr>
              <a:t>  </a:t>
            </a:r>
          </a:p>
          <a:p>
            <a:pPr algn="just">
              <a:defRPr/>
            </a:pPr>
            <a:endParaRPr lang="ru-RU" sz="1400" dirty="0">
              <a:solidFill>
                <a:srgbClr val="990000"/>
              </a:solidFill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911225" y="2816225"/>
            <a:ext cx="928688" cy="714375"/>
            <a:chOff x="2078" y="1680"/>
            <a:chExt cx="1615" cy="1615"/>
          </a:xfrm>
        </p:grpSpPr>
        <p:sp>
          <p:nvSpPr>
            <p:cNvPr id="5186" name="Oval 17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87" name="Oval 18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Oval 19"/>
            <p:cNvSpPr>
              <a:spLocks noChangeArrowheads="1"/>
            </p:cNvSpPr>
            <p:nvPr/>
          </p:nvSpPr>
          <p:spPr bwMode="gray">
            <a:xfrm>
              <a:off x="2255" y="1856"/>
              <a:ext cx="1262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Oval 20"/>
            <p:cNvSpPr>
              <a:spLocks noChangeArrowheads="1"/>
            </p:cNvSpPr>
            <p:nvPr/>
          </p:nvSpPr>
          <p:spPr bwMode="gray">
            <a:xfrm>
              <a:off x="2255" y="1856"/>
              <a:ext cx="1262" cy="1263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shade val="0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" name="Oval 21"/>
            <p:cNvSpPr>
              <a:spLocks noChangeArrowheads="1"/>
            </p:cNvSpPr>
            <p:nvPr/>
          </p:nvSpPr>
          <p:spPr bwMode="gray">
            <a:xfrm>
              <a:off x="2338" y="1938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2" name="Oval 22"/>
            <p:cNvSpPr>
              <a:spLocks noChangeArrowheads="1"/>
            </p:cNvSpPr>
            <p:nvPr/>
          </p:nvSpPr>
          <p:spPr bwMode="gray">
            <a:xfrm>
              <a:off x="2338" y="1938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1866900" y="3795713"/>
            <a:ext cx="928688" cy="785812"/>
            <a:chOff x="2078" y="1680"/>
            <a:chExt cx="1615" cy="1615"/>
          </a:xfrm>
        </p:grpSpPr>
        <p:sp>
          <p:nvSpPr>
            <p:cNvPr id="5180" name="Oval 2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81" name="Oval 2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" name="Oval 26"/>
            <p:cNvSpPr>
              <a:spLocks noChangeArrowheads="1"/>
            </p:cNvSpPr>
            <p:nvPr/>
          </p:nvSpPr>
          <p:spPr bwMode="gray">
            <a:xfrm>
              <a:off x="2255" y="1856"/>
              <a:ext cx="1262" cy="126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" name="Oval 27"/>
            <p:cNvSpPr>
              <a:spLocks noChangeArrowheads="1"/>
            </p:cNvSpPr>
            <p:nvPr/>
          </p:nvSpPr>
          <p:spPr bwMode="gray">
            <a:xfrm>
              <a:off x="2255" y="1856"/>
              <a:ext cx="1262" cy="1266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8" name="Oval 28"/>
            <p:cNvSpPr>
              <a:spLocks noChangeArrowheads="1"/>
            </p:cNvSpPr>
            <p:nvPr/>
          </p:nvSpPr>
          <p:spPr bwMode="gray">
            <a:xfrm>
              <a:off x="2338" y="1938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" name="Oval 29"/>
            <p:cNvSpPr>
              <a:spLocks noChangeArrowheads="1"/>
            </p:cNvSpPr>
            <p:nvPr/>
          </p:nvSpPr>
          <p:spPr bwMode="gray">
            <a:xfrm>
              <a:off x="2338" y="1938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946275" y="5270500"/>
            <a:ext cx="928688" cy="714375"/>
            <a:chOff x="2078" y="1680"/>
            <a:chExt cx="1615" cy="1615"/>
          </a:xfrm>
        </p:grpSpPr>
        <p:sp>
          <p:nvSpPr>
            <p:cNvPr id="5174" name="Oval 10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75" name="Oval 11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" name="Oval 12"/>
            <p:cNvSpPr>
              <a:spLocks noChangeArrowheads="1"/>
            </p:cNvSpPr>
            <p:nvPr/>
          </p:nvSpPr>
          <p:spPr bwMode="gray">
            <a:xfrm>
              <a:off x="2255" y="1856"/>
              <a:ext cx="1262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5" name="Oval 13"/>
            <p:cNvSpPr>
              <a:spLocks noChangeArrowheads="1"/>
            </p:cNvSpPr>
            <p:nvPr/>
          </p:nvSpPr>
          <p:spPr bwMode="gray">
            <a:xfrm>
              <a:off x="2255" y="1856"/>
              <a:ext cx="1262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0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6" name="Oval 14"/>
            <p:cNvSpPr>
              <a:spLocks noChangeArrowheads="1"/>
            </p:cNvSpPr>
            <p:nvPr/>
          </p:nvSpPr>
          <p:spPr bwMode="gray">
            <a:xfrm>
              <a:off x="2338" y="1938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7" name="Oval 15"/>
            <p:cNvSpPr>
              <a:spLocks noChangeArrowheads="1"/>
            </p:cNvSpPr>
            <p:nvPr/>
          </p:nvSpPr>
          <p:spPr bwMode="gray">
            <a:xfrm>
              <a:off x="2338" y="1938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38" name="Прямоугольник 37"/>
          <p:cNvSpPr/>
          <p:nvPr/>
        </p:nvSpPr>
        <p:spPr>
          <a:xfrm>
            <a:off x="3429000" y="4500563"/>
            <a:ext cx="64897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kern="0" dirty="0">
                <a:latin typeface="Cambria" pitchFamily="18" charset="0"/>
              </a:rPr>
              <a:t> </a:t>
            </a:r>
          </a:p>
        </p:txBody>
      </p:sp>
      <p:grpSp>
        <p:nvGrpSpPr>
          <p:cNvPr id="5140" name="Group 29"/>
          <p:cNvGrpSpPr>
            <a:grpSpLocks/>
          </p:cNvGrpSpPr>
          <p:nvPr/>
        </p:nvGrpSpPr>
        <p:grpSpPr bwMode="auto">
          <a:xfrm>
            <a:off x="-41275" y="4687888"/>
            <a:ext cx="2028825" cy="1579562"/>
            <a:chOff x="708" y="2203"/>
            <a:chExt cx="751" cy="741"/>
          </a:xfrm>
        </p:grpSpPr>
        <p:sp>
          <p:nvSpPr>
            <p:cNvPr id="5172" name="Oval 30"/>
            <p:cNvSpPr>
              <a:spLocks noChangeArrowheads="1"/>
            </p:cNvSpPr>
            <p:nvPr/>
          </p:nvSpPr>
          <p:spPr bwMode="gray">
            <a:xfrm>
              <a:off x="728" y="2235"/>
              <a:ext cx="716" cy="709"/>
            </a:xfrm>
            <a:prstGeom prst="ellipse">
              <a:avLst/>
            </a:prstGeom>
            <a:solidFill>
              <a:srgbClr val="FFC000"/>
            </a:solidFill>
            <a:ln w="38100" algn="ctr">
              <a:solidFill>
                <a:srgbClr val="F8F8F8">
                  <a:alpha val="79999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5173" name="Picture 31" descr="cir_lighteffect0"/>
            <p:cNvPicPr>
              <a:picLocks noChangeAspect="1" noChangeArrowheads="1"/>
            </p:cNvPicPr>
            <p:nvPr/>
          </p:nvPicPr>
          <p:blipFill>
            <a:blip r:embed="rId7">
              <a:lum bright="18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708" y="2203"/>
              <a:ext cx="751" cy="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590550" y="4884738"/>
            <a:ext cx="642938" cy="571500"/>
            <a:chOff x="2078" y="1680"/>
            <a:chExt cx="1615" cy="1615"/>
          </a:xfrm>
        </p:grpSpPr>
        <p:sp>
          <p:nvSpPr>
            <p:cNvPr id="5166" name="Oval 2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67" name="Oval 2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" name="Oval 26"/>
            <p:cNvSpPr>
              <a:spLocks noChangeArrowheads="1"/>
            </p:cNvSpPr>
            <p:nvPr/>
          </p:nvSpPr>
          <p:spPr bwMode="gray">
            <a:xfrm>
              <a:off x="2253" y="1855"/>
              <a:ext cx="1264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9" name="Oval 27"/>
            <p:cNvSpPr>
              <a:spLocks noChangeArrowheads="1"/>
            </p:cNvSpPr>
            <p:nvPr/>
          </p:nvSpPr>
          <p:spPr bwMode="gray">
            <a:xfrm>
              <a:off x="2253" y="1855"/>
              <a:ext cx="1264" cy="126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0" name="Oval 28"/>
            <p:cNvSpPr>
              <a:spLocks noChangeArrowheads="1"/>
            </p:cNvSpPr>
            <p:nvPr/>
          </p:nvSpPr>
          <p:spPr bwMode="gray">
            <a:xfrm>
              <a:off x="2337" y="1940"/>
              <a:ext cx="1097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" name="Oval 29"/>
            <p:cNvSpPr>
              <a:spLocks noChangeArrowheads="1"/>
            </p:cNvSpPr>
            <p:nvPr/>
          </p:nvSpPr>
          <p:spPr bwMode="gray">
            <a:xfrm>
              <a:off x="2337" y="1940"/>
              <a:ext cx="1097" cy="109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344488" y="5478463"/>
            <a:ext cx="642937" cy="500062"/>
            <a:chOff x="2078" y="1680"/>
            <a:chExt cx="1615" cy="1615"/>
          </a:xfrm>
        </p:grpSpPr>
        <p:sp>
          <p:nvSpPr>
            <p:cNvPr id="5160" name="Oval 10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61" name="Oval 11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" name="Oval 12"/>
            <p:cNvSpPr>
              <a:spLocks noChangeArrowheads="1"/>
            </p:cNvSpPr>
            <p:nvPr/>
          </p:nvSpPr>
          <p:spPr bwMode="gray">
            <a:xfrm>
              <a:off x="2253" y="1854"/>
              <a:ext cx="1264" cy="126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6" name="Oval 13"/>
            <p:cNvSpPr>
              <a:spLocks noChangeArrowheads="1"/>
            </p:cNvSpPr>
            <p:nvPr/>
          </p:nvSpPr>
          <p:spPr bwMode="gray">
            <a:xfrm>
              <a:off x="2253" y="1854"/>
              <a:ext cx="1264" cy="126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0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7" name="Oval 14"/>
            <p:cNvSpPr>
              <a:spLocks noChangeArrowheads="1"/>
            </p:cNvSpPr>
            <p:nvPr/>
          </p:nvSpPr>
          <p:spPr bwMode="gray">
            <a:xfrm>
              <a:off x="2337" y="1936"/>
              <a:ext cx="1097" cy="109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8" name="Oval 15"/>
            <p:cNvSpPr>
              <a:spLocks noChangeArrowheads="1"/>
            </p:cNvSpPr>
            <p:nvPr/>
          </p:nvSpPr>
          <p:spPr bwMode="gray">
            <a:xfrm>
              <a:off x="2337" y="1936"/>
              <a:ext cx="1097" cy="109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8" name="Group 16"/>
          <p:cNvGrpSpPr>
            <a:grpSpLocks/>
          </p:cNvGrpSpPr>
          <p:nvPr/>
        </p:nvGrpSpPr>
        <p:grpSpPr bwMode="auto">
          <a:xfrm>
            <a:off x="968375" y="5364163"/>
            <a:ext cx="679450" cy="500062"/>
            <a:chOff x="2078" y="1680"/>
            <a:chExt cx="1615" cy="1615"/>
          </a:xfrm>
        </p:grpSpPr>
        <p:sp>
          <p:nvSpPr>
            <p:cNvPr id="5154" name="Oval 17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55" name="Oval 18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" name="Oval 19"/>
            <p:cNvSpPr>
              <a:spLocks noChangeArrowheads="1"/>
            </p:cNvSpPr>
            <p:nvPr/>
          </p:nvSpPr>
          <p:spPr bwMode="gray">
            <a:xfrm>
              <a:off x="2255" y="1854"/>
              <a:ext cx="1260" cy="126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3" name="Oval 20"/>
            <p:cNvSpPr>
              <a:spLocks noChangeArrowheads="1"/>
            </p:cNvSpPr>
            <p:nvPr/>
          </p:nvSpPr>
          <p:spPr bwMode="gray">
            <a:xfrm>
              <a:off x="2255" y="1854"/>
              <a:ext cx="1260" cy="1266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shade val="0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4" name="Oval 21"/>
            <p:cNvSpPr>
              <a:spLocks noChangeArrowheads="1"/>
            </p:cNvSpPr>
            <p:nvPr/>
          </p:nvSpPr>
          <p:spPr bwMode="gray">
            <a:xfrm>
              <a:off x="2335" y="1936"/>
              <a:ext cx="1098" cy="109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5" name="Oval 22"/>
            <p:cNvSpPr>
              <a:spLocks noChangeArrowheads="1"/>
            </p:cNvSpPr>
            <p:nvPr/>
          </p:nvSpPr>
          <p:spPr bwMode="gray">
            <a:xfrm>
              <a:off x="2335" y="1936"/>
              <a:ext cx="1098" cy="1097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4929189" y="3659373"/>
            <a:ext cx="3857624" cy="1169551"/>
          </a:xfrm>
          <a:prstGeom prst="rect">
            <a:avLst/>
          </a:prstGeom>
          <a:solidFill>
            <a:srgbClr val="B3EFF7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</a:rPr>
              <a:t>Экологический компонент включен в  практическую часть всех  учебных предметов и спецкурсов, в систему внеурочной деятельности.</a:t>
            </a:r>
          </a:p>
          <a:p>
            <a:pPr algn="ctr">
              <a:defRPr/>
            </a:pPr>
            <a:endParaRPr lang="ru-RU" sz="1400" b="1" dirty="0">
              <a:latin typeface="Cambr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24949" y="5012772"/>
            <a:ext cx="3461864" cy="13849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990000"/>
                </a:solidFill>
                <a:latin typeface="Cambria" pitchFamily="18" charset="0"/>
              </a:rPr>
              <a:t>На  базе  школы     осуществляется  обучение  навыкам  вождения  автомобиля  учащихся  старших классов, которые к моменту  окончания школы получают  водительские права.</a:t>
            </a:r>
          </a:p>
        </p:txBody>
      </p:sp>
      <p:cxnSp>
        <p:nvCxnSpPr>
          <p:cNvPr id="5150" name="Прямая со стрелкой 15"/>
          <p:cNvCxnSpPr>
            <a:cxnSpLocks noChangeShapeType="1"/>
          </p:cNvCxnSpPr>
          <p:nvPr/>
        </p:nvCxnSpPr>
        <p:spPr bwMode="auto">
          <a:xfrm flipH="1" flipV="1">
            <a:off x="839788" y="5518150"/>
            <a:ext cx="96837" cy="0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cxnSp>
        <p:nvCxnSpPr>
          <p:cNvPr id="5151" name="Прямая со стрелкой 22"/>
          <p:cNvCxnSpPr>
            <a:cxnSpLocks noChangeShapeType="1"/>
          </p:cNvCxnSpPr>
          <p:nvPr/>
        </p:nvCxnSpPr>
        <p:spPr bwMode="auto">
          <a:xfrm>
            <a:off x="9918700" y="115888"/>
            <a:ext cx="914400" cy="914400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sp>
        <p:nvSpPr>
          <p:cNvPr id="5152" name="Прямоугольник 23"/>
          <p:cNvSpPr>
            <a:spLocks noChangeArrowheads="1"/>
          </p:cNvSpPr>
          <p:nvPr/>
        </p:nvSpPr>
        <p:spPr bwMode="auto">
          <a:xfrm>
            <a:off x="1106488" y="3530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5153" name="Стрелка вправо 24"/>
          <p:cNvSpPr>
            <a:spLocks noChangeArrowheads="1"/>
          </p:cNvSpPr>
          <p:nvPr/>
        </p:nvSpPr>
        <p:spPr bwMode="auto">
          <a:xfrm flipH="1">
            <a:off x="1023938" y="3530600"/>
            <a:ext cx="69850" cy="2035175"/>
          </a:xfrm>
          <a:prstGeom prst="rightArrow">
            <a:avLst>
              <a:gd name="adj1" fmla="val 50000"/>
              <a:gd name="adj2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66" name="Picture 5" descr="PANO_20130816_12130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64" y="1119760"/>
            <a:ext cx="2169417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6839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ChangeArrowheads="1"/>
          </p:cNvSpPr>
          <p:nvPr/>
        </p:nvSpPr>
        <p:spPr bwMode="auto">
          <a:xfrm>
            <a:off x="3643313" y="2143125"/>
            <a:ext cx="2808287" cy="358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8625" y="642939"/>
            <a:ext cx="8382000" cy="3578150"/>
          </a:xfrm>
          <a:prstGeom prst="rect">
            <a:avLst/>
          </a:prstGeom>
          <a:solidFill>
            <a:srgbClr val="FFFFCC"/>
          </a:solidFill>
          <a:ln w="63500" cmpd="thickThin">
            <a:solidFill>
              <a:srgbClr val="0070C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2800" b="1" kern="0" dirty="0" smtClean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 </a:t>
            </a:r>
            <a:r>
              <a:rPr lang="ru-RU" sz="2800" b="1" kern="0" dirty="0" smtClean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 </a:t>
            </a:r>
            <a:r>
              <a:rPr lang="ru-RU" sz="3200" b="1" kern="0" dirty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К</a:t>
            </a:r>
            <a:r>
              <a:rPr lang="ru-RU" sz="3200" b="1" kern="0" dirty="0" smtClean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ачественной  </a:t>
            </a:r>
            <a:r>
              <a:rPr lang="ru-RU" sz="3200" b="1" kern="0" dirty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характеристикой  зрелости  педагогического  коллектива  можно  считать  умение  работать  в  инновационном  режиме.</a:t>
            </a:r>
          </a:p>
          <a:p>
            <a:pPr algn="ctr" eaLnBrk="0" hangingPunct="0">
              <a:defRPr/>
            </a:pPr>
            <a:r>
              <a:rPr lang="ru-RU" sz="3200" b="1" kern="0" dirty="0" smtClean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Для  </a:t>
            </a:r>
            <a:r>
              <a:rPr lang="ru-RU" sz="3200" b="1" kern="0" dirty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внедрения  в  обучение  самых  новых  передовых  технологий  в  школе  созданы   хорошие  условия, в том  числе  </a:t>
            </a:r>
            <a:r>
              <a:rPr lang="ru-RU" sz="3200" b="1" kern="0" dirty="0" smtClean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 комфортные  условия  и  </a:t>
            </a:r>
            <a:r>
              <a:rPr lang="ru-RU" sz="3200" b="1" kern="0" dirty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материально – ресурсная  база.</a:t>
            </a:r>
          </a:p>
        </p:txBody>
      </p:sp>
      <p:pic>
        <p:nvPicPr>
          <p:cNvPr id="5" name="Рисунок 4" descr="http://4.bp.blogspot.com/-VVggAKy5_Zs/UH_zzrIpjDI/AAAAAAAAABY/QKDouEryJtA/s1600/iStock_000004257988Large_multiseat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57760"/>
            <a:ext cx="9144000" cy="1428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http://www.izocenter.ru/i/logo-mainpag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9827" y="5512415"/>
            <a:ext cx="1612891" cy="14190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56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rrowheads="1"/>
          </p:cNvSpPr>
          <p:nvPr/>
        </p:nvSpPr>
        <p:spPr bwMode="gray">
          <a:xfrm>
            <a:off x="575556" y="116632"/>
            <a:ext cx="7787954" cy="6480720"/>
          </a:xfrm>
          <a:prstGeom prst="ellipse">
            <a:avLst/>
          </a:prstGeom>
          <a:solidFill>
            <a:srgbClr val="220FB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gray">
          <a:xfrm>
            <a:off x="395536" y="939628"/>
            <a:ext cx="8147994" cy="4305856"/>
          </a:xfrm>
          <a:prstGeom prst="ellipse">
            <a:avLst/>
          </a:prstGeom>
          <a:gradFill rotWithShape="1">
            <a:gsLst>
              <a:gs pos="0">
                <a:srgbClr val="E6E6E6"/>
              </a:gs>
              <a:gs pos="14999">
                <a:srgbClr val="7D8496"/>
              </a:gs>
              <a:gs pos="53000">
                <a:srgbClr val="E6E6E6"/>
              </a:gs>
              <a:gs pos="67999">
                <a:srgbClr val="7D8496"/>
              </a:gs>
              <a:gs pos="92999">
                <a:srgbClr val="E6E6E6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ru-RU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СОЗДАНИЕ    КОМФОРТНОЙ </a:t>
            </a:r>
          </a:p>
          <a:p>
            <a:pPr algn="ctr">
              <a:defRPr/>
            </a:pPr>
            <a:r>
              <a:rPr lang="ru-RU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СРЕДЫ</a:t>
            </a:r>
            <a:endParaRPr lang="ru-RU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вручение аттестатов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10" name="Picture 7" descr="1 (11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730" y="166515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1 (7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338" y="3066263"/>
            <a:ext cx="1604640" cy="1179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23"/>
          <p:cNvSpPr>
            <a:spLocks noChangeArrowheads="1"/>
          </p:cNvSpPr>
          <p:nvPr/>
        </p:nvSpPr>
        <p:spPr bwMode="gray">
          <a:xfrm>
            <a:off x="625287" y="2139356"/>
            <a:ext cx="2404368" cy="425548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6F5D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1400" b="1" i="1" dirty="0" smtClean="0">
                <a:solidFill>
                  <a:srgbClr val="0000FF"/>
                </a:solidFill>
                <a:latin typeface="Cambria" pitchFamily="18" charset="0"/>
                <a:cs typeface="Arial" charset="0"/>
              </a:rPr>
              <a:t>                                                       Читальный зал                                                          </a:t>
            </a:r>
          </a:p>
        </p:txBody>
      </p:sp>
      <p:sp>
        <p:nvSpPr>
          <p:cNvPr id="13" name="AutoShape 23"/>
          <p:cNvSpPr>
            <a:spLocks noChangeArrowheads="1"/>
          </p:cNvSpPr>
          <p:nvPr/>
        </p:nvSpPr>
        <p:spPr bwMode="gray">
          <a:xfrm>
            <a:off x="3325304" y="2281117"/>
            <a:ext cx="2404368" cy="288032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6F5D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1400" b="1" i="1" dirty="0" smtClean="0">
                <a:solidFill>
                  <a:srgbClr val="0000FF"/>
                </a:solidFill>
                <a:latin typeface="Cambria" pitchFamily="18" charset="0"/>
                <a:cs typeface="Arial" charset="0"/>
              </a:rPr>
              <a:t>Спортивный зал</a:t>
            </a:r>
            <a:endParaRPr lang="en-US" sz="1400" b="1" dirty="0">
              <a:solidFill>
                <a:srgbClr val="0000FF"/>
              </a:solidFill>
              <a:latin typeface="Cambria" pitchFamily="18" charset="0"/>
              <a:cs typeface="Arial" charset="0"/>
            </a:endParaRPr>
          </a:p>
        </p:txBody>
      </p:sp>
      <p:sp>
        <p:nvSpPr>
          <p:cNvPr id="14" name="AutoShape 23"/>
          <p:cNvSpPr>
            <a:spLocks noChangeArrowheads="1"/>
          </p:cNvSpPr>
          <p:nvPr/>
        </p:nvSpPr>
        <p:spPr bwMode="gray">
          <a:xfrm>
            <a:off x="6578090" y="6485525"/>
            <a:ext cx="2565910" cy="364513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6F5D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1400" b="1" i="1" smtClean="0">
                <a:solidFill>
                  <a:srgbClr val="0000FF"/>
                </a:solidFill>
                <a:latin typeface="Cambria" pitchFamily="18" charset="0"/>
                <a:cs typeface="Arial" charset="0"/>
              </a:rPr>
              <a:t>Рекреации  школы</a:t>
            </a:r>
            <a:endParaRPr lang="en-US" sz="1400" b="1" dirty="0">
              <a:solidFill>
                <a:srgbClr val="0000FF"/>
              </a:solidFill>
              <a:latin typeface="Cambria" pitchFamily="18" charset="0"/>
              <a:cs typeface="Arial" charset="0"/>
            </a:endParaRPr>
          </a:p>
        </p:txBody>
      </p:sp>
      <p:sp>
        <p:nvSpPr>
          <p:cNvPr id="15" name="AutoShape 23"/>
          <p:cNvSpPr>
            <a:spLocks noChangeArrowheads="1"/>
          </p:cNvSpPr>
          <p:nvPr/>
        </p:nvSpPr>
        <p:spPr bwMode="gray">
          <a:xfrm>
            <a:off x="6228184" y="2222289"/>
            <a:ext cx="2404368" cy="364513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6F5D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1400" b="1" i="1" dirty="0" smtClean="0">
                <a:solidFill>
                  <a:srgbClr val="0000FF"/>
                </a:solidFill>
                <a:latin typeface="Cambria" pitchFamily="18" charset="0"/>
                <a:cs typeface="Arial" charset="0"/>
              </a:rPr>
              <a:t>Ресурсный  центр</a:t>
            </a:r>
            <a:endParaRPr lang="en-US" sz="1400" b="1" dirty="0">
              <a:solidFill>
                <a:srgbClr val="0000FF"/>
              </a:solidFill>
              <a:latin typeface="Cambria" pitchFamily="18" charset="0"/>
              <a:cs typeface="Arial" charset="0"/>
            </a:endParaRPr>
          </a:p>
        </p:txBody>
      </p:sp>
      <p:sp>
        <p:nvSpPr>
          <p:cNvPr id="16" name="AutoShape 23"/>
          <p:cNvSpPr>
            <a:spLocks noChangeArrowheads="1"/>
          </p:cNvSpPr>
          <p:nvPr/>
        </p:nvSpPr>
        <p:spPr bwMode="gray">
          <a:xfrm>
            <a:off x="6738658" y="4480899"/>
            <a:ext cx="2404368" cy="360040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6F5D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1400" b="1" i="1" dirty="0" smtClean="0">
                <a:solidFill>
                  <a:srgbClr val="0000FF"/>
                </a:solidFill>
                <a:latin typeface="Cambria" pitchFamily="18" charset="0"/>
                <a:cs typeface="Arial" charset="0"/>
              </a:rPr>
              <a:t>Кабинет профилактики</a:t>
            </a:r>
          </a:p>
        </p:txBody>
      </p:sp>
      <p:pic>
        <p:nvPicPr>
          <p:cNvPr id="19" name="Picture 5" descr="1 (32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124" y="4954985"/>
            <a:ext cx="1856684" cy="1404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F:\Images\My photos\Magic-030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55" y="221641"/>
            <a:ext cx="2088232" cy="180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 descr="G:\ЮДМ\фото ЮДМ\IMG_5843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92280" y="3300902"/>
            <a:ext cx="1863486" cy="1264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SAM_1833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9393" y="289770"/>
            <a:ext cx="2520279" cy="1934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428" y="3787822"/>
            <a:ext cx="2808312" cy="2106234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96" y="3402091"/>
            <a:ext cx="2480311" cy="1860233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sp>
        <p:nvSpPr>
          <p:cNvPr id="23" name="AutoShape 23"/>
          <p:cNvSpPr>
            <a:spLocks noChangeArrowheads="1"/>
          </p:cNvSpPr>
          <p:nvPr/>
        </p:nvSpPr>
        <p:spPr bwMode="gray">
          <a:xfrm>
            <a:off x="395536" y="5503763"/>
            <a:ext cx="1803276" cy="486017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6F5D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1400" b="1" i="1" dirty="0" smtClean="0">
                <a:solidFill>
                  <a:srgbClr val="0000FF"/>
                </a:solidFill>
                <a:latin typeface="Cambria" pitchFamily="18" charset="0"/>
                <a:cs typeface="Arial" charset="0"/>
              </a:rPr>
              <a:t>Актовый  зал</a:t>
            </a:r>
            <a:endParaRPr lang="en-US" sz="1400" b="1" dirty="0">
              <a:solidFill>
                <a:srgbClr val="0000FF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22041" r="3202" b="2419"/>
          <a:stretch/>
        </p:blipFill>
        <p:spPr>
          <a:xfrm>
            <a:off x="2912249" y="5523510"/>
            <a:ext cx="1557284" cy="1073842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sp>
        <p:nvSpPr>
          <p:cNvPr id="26" name="AutoShape 23"/>
          <p:cNvSpPr>
            <a:spLocks noChangeArrowheads="1"/>
          </p:cNvSpPr>
          <p:nvPr/>
        </p:nvSpPr>
        <p:spPr bwMode="gray">
          <a:xfrm>
            <a:off x="4653657" y="5989780"/>
            <a:ext cx="1924433" cy="486017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6F5D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1400" b="1" i="1" dirty="0" smtClean="0">
                <a:solidFill>
                  <a:srgbClr val="0000FF"/>
                </a:solidFill>
                <a:latin typeface="Cambria" pitchFamily="18" charset="0"/>
                <a:cs typeface="Arial" charset="0"/>
              </a:rPr>
              <a:t>Холл  школы</a:t>
            </a:r>
            <a:endParaRPr lang="en-US" sz="1400" b="1" dirty="0">
              <a:solidFill>
                <a:srgbClr val="0000FF"/>
              </a:solidFill>
              <a:latin typeface="Cambria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92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/>
      </p:transition>
    </mc:Choice>
    <mc:Fallback xmlns="">
      <p:transition spd="slow" advClick="0" advTm="3000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rrowheads="1"/>
          </p:cNvSpPr>
          <p:nvPr/>
        </p:nvSpPr>
        <p:spPr bwMode="gray">
          <a:xfrm>
            <a:off x="575556" y="116632"/>
            <a:ext cx="7787954" cy="6480720"/>
          </a:xfrm>
          <a:prstGeom prst="ellipse">
            <a:avLst/>
          </a:prstGeom>
          <a:solidFill>
            <a:srgbClr val="220FB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gray">
          <a:xfrm>
            <a:off x="544516" y="0"/>
            <a:ext cx="8147994" cy="1628800"/>
          </a:xfrm>
          <a:prstGeom prst="ellipse">
            <a:avLst/>
          </a:prstGeom>
          <a:gradFill rotWithShape="1">
            <a:gsLst>
              <a:gs pos="0">
                <a:srgbClr val="E6E6E6"/>
              </a:gs>
              <a:gs pos="14999">
                <a:srgbClr val="7D8496"/>
              </a:gs>
              <a:gs pos="53000">
                <a:srgbClr val="E6E6E6"/>
              </a:gs>
              <a:gs pos="67999">
                <a:srgbClr val="7D8496"/>
              </a:gs>
              <a:gs pos="92999">
                <a:srgbClr val="E6E6E6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ru-RU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СОЗДАНИЕ    ИНФОРМАЦИОННОЙ </a:t>
            </a:r>
          </a:p>
          <a:p>
            <a:pPr algn="ctr">
              <a:defRPr/>
            </a:pPr>
            <a:r>
              <a:rPr lang="ru-RU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СРЕДЫ</a:t>
            </a:r>
            <a:endParaRPr lang="ru-RU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вручение аттестатов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17" name="Picture 2" descr="E:\Фото\Photo009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5" b="28541"/>
          <a:stretch/>
        </p:blipFill>
        <p:spPr bwMode="auto">
          <a:xfrm>
            <a:off x="6948264" y="6597352"/>
            <a:ext cx="4115721" cy="148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F:\Images\My photos\Magic-029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1412776"/>
            <a:ext cx="4082944" cy="13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 descr="H:\Фото УВК ШГ № 20\1 (1)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188" y="2912273"/>
            <a:ext cx="1983862" cy="152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9" name="Picture 3" descr="F:\Images\My photos\Magic-029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3008986"/>
            <a:ext cx="3075557" cy="132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 descr="D:\Фото УВК ШГ № 20\1 (13)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854" y="980728"/>
            <a:ext cx="2418243" cy="1721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 descr="D:\Фото УВК ШГ № 20\1 (21)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69" y="4569994"/>
            <a:ext cx="3893456" cy="2084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 descr="D:\Фото УВК ШГ № 20\1 (22)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410" y="4580205"/>
            <a:ext cx="3686979" cy="2086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" descr="E:\Школа\IMG_0001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948264" y="2911078"/>
            <a:ext cx="2028437" cy="1521619"/>
          </a:xfrm>
          <a:prstGeom prst="rect">
            <a:avLst/>
          </a:prstGeom>
          <a:ln w="38100">
            <a:solidFill>
              <a:schemeClr val="tx1">
                <a:lumMod val="25000"/>
                <a:lumOff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3342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/>
      </p:transition>
    </mc:Choice>
    <mc:Fallback xmlns="">
      <p:transition spd="slow" advClick="0" advTm="3000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rrowheads="1"/>
          </p:cNvSpPr>
          <p:nvPr/>
        </p:nvSpPr>
        <p:spPr bwMode="gray">
          <a:xfrm>
            <a:off x="575556" y="116632"/>
            <a:ext cx="7787954" cy="6480720"/>
          </a:xfrm>
          <a:prstGeom prst="ellipse">
            <a:avLst/>
          </a:prstGeom>
          <a:solidFill>
            <a:srgbClr val="220FB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gray">
          <a:xfrm>
            <a:off x="395536" y="939628"/>
            <a:ext cx="8147994" cy="4305856"/>
          </a:xfrm>
          <a:prstGeom prst="ellipse">
            <a:avLst/>
          </a:prstGeom>
          <a:gradFill rotWithShape="1">
            <a:gsLst>
              <a:gs pos="0">
                <a:srgbClr val="E6E6E6"/>
              </a:gs>
              <a:gs pos="14999">
                <a:srgbClr val="7D8496"/>
              </a:gs>
              <a:gs pos="53000">
                <a:srgbClr val="E6E6E6"/>
              </a:gs>
              <a:gs pos="67999">
                <a:srgbClr val="7D8496"/>
              </a:gs>
              <a:gs pos="92999">
                <a:srgbClr val="E6E6E6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РАЗВИТИЕ КАБИНЕТНОЙ </a:t>
            </a:r>
          </a:p>
          <a:p>
            <a:pPr algn="ctr">
              <a:defRPr/>
            </a:pPr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СИСТЕМЫ ОБУЧЕНИЯ</a:t>
            </a:r>
            <a:endParaRPr lang="ru-RU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вручение аттестатов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7" name="Picture 5" descr="1 (4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071" y="318368"/>
            <a:ext cx="2455862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1 (6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56" y="18864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1 (9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62" y="4013956"/>
            <a:ext cx="2457450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23"/>
          <p:cNvSpPr>
            <a:spLocks noChangeArrowheads="1"/>
          </p:cNvSpPr>
          <p:nvPr/>
        </p:nvSpPr>
        <p:spPr bwMode="gray">
          <a:xfrm>
            <a:off x="269047" y="2175201"/>
            <a:ext cx="2404368" cy="364513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6F5D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1400" b="1" i="1" dirty="0" smtClean="0">
                <a:solidFill>
                  <a:srgbClr val="0000FF"/>
                </a:solidFill>
                <a:latin typeface="Cambria" pitchFamily="18" charset="0"/>
                <a:cs typeface="Arial" charset="0"/>
              </a:rPr>
              <a:t>Кабинет физики</a:t>
            </a:r>
            <a:endParaRPr lang="en-US" sz="1400" b="1" dirty="0">
              <a:solidFill>
                <a:srgbClr val="0000FF"/>
              </a:solidFill>
              <a:latin typeface="Cambria" pitchFamily="18" charset="0"/>
              <a:cs typeface="Arial" charset="0"/>
            </a:endParaRPr>
          </a:p>
        </p:txBody>
      </p:sp>
      <p:sp>
        <p:nvSpPr>
          <p:cNvPr id="13" name="AutoShape 23"/>
          <p:cNvSpPr>
            <a:spLocks noChangeArrowheads="1"/>
          </p:cNvSpPr>
          <p:nvPr/>
        </p:nvSpPr>
        <p:spPr bwMode="gray">
          <a:xfrm>
            <a:off x="6400565" y="2276872"/>
            <a:ext cx="2404368" cy="364513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6F5D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1400" b="1" i="1" dirty="0" smtClean="0">
                <a:solidFill>
                  <a:srgbClr val="0000FF"/>
                </a:solidFill>
                <a:latin typeface="Cambria" pitchFamily="18" charset="0"/>
                <a:cs typeface="Arial" charset="0"/>
              </a:rPr>
              <a:t>Кабинет химии</a:t>
            </a:r>
            <a:endParaRPr lang="en-US" sz="1400" b="1" dirty="0">
              <a:solidFill>
                <a:srgbClr val="0000FF"/>
              </a:solidFill>
              <a:latin typeface="Cambria" pitchFamily="18" charset="0"/>
              <a:cs typeface="Arial" charset="0"/>
            </a:endParaRPr>
          </a:p>
        </p:txBody>
      </p:sp>
      <p:sp>
        <p:nvSpPr>
          <p:cNvPr id="14" name="AutoShape 23"/>
          <p:cNvSpPr>
            <a:spLocks noChangeArrowheads="1"/>
          </p:cNvSpPr>
          <p:nvPr/>
        </p:nvSpPr>
        <p:spPr bwMode="gray">
          <a:xfrm>
            <a:off x="107505" y="5948164"/>
            <a:ext cx="2565910" cy="364513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6F5D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1400" b="1" i="1" dirty="0" smtClean="0">
                <a:solidFill>
                  <a:srgbClr val="0000FF"/>
                </a:solidFill>
                <a:latin typeface="Cambria" pitchFamily="18" charset="0"/>
                <a:cs typeface="Arial" charset="0"/>
              </a:rPr>
              <a:t>Кабинет английского языка</a:t>
            </a:r>
            <a:endParaRPr lang="en-US" sz="1400" b="1" dirty="0">
              <a:solidFill>
                <a:srgbClr val="0000FF"/>
              </a:solidFill>
              <a:latin typeface="Cambria" pitchFamily="18" charset="0"/>
              <a:cs typeface="Arial" charset="0"/>
            </a:endParaRPr>
          </a:p>
        </p:txBody>
      </p:sp>
      <p:sp>
        <p:nvSpPr>
          <p:cNvPr id="16" name="AutoShape 23"/>
          <p:cNvSpPr>
            <a:spLocks noChangeArrowheads="1"/>
          </p:cNvSpPr>
          <p:nvPr/>
        </p:nvSpPr>
        <p:spPr bwMode="gray">
          <a:xfrm>
            <a:off x="6825456" y="6021288"/>
            <a:ext cx="2404368" cy="364513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6F5D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1400" b="1" i="1" dirty="0" smtClean="0">
                <a:solidFill>
                  <a:srgbClr val="0000FF"/>
                </a:solidFill>
                <a:latin typeface="Cambria" pitchFamily="18" charset="0"/>
                <a:cs typeface="Arial" charset="0"/>
              </a:rPr>
              <a:t>Кабинет математики</a:t>
            </a:r>
            <a:endParaRPr lang="en-US" sz="1400" b="1" dirty="0">
              <a:solidFill>
                <a:srgbClr val="0000FF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2050" name="Picture 2" descr="C:\Users\Школа\Pictures\Magic-029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574" y="3890178"/>
            <a:ext cx="2431940" cy="202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Images\My photos\Magic-029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509" y="3807232"/>
            <a:ext cx="2768602" cy="207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23"/>
          <p:cNvSpPr>
            <a:spLocks noChangeArrowheads="1"/>
          </p:cNvSpPr>
          <p:nvPr/>
        </p:nvSpPr>
        <p:spPr bwMode="gray">
          <a:xfrm>
            <a:off x="3195248" y="6066609"/>
            <a:ext cx="2404368" cy="364513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6F5D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1400" b="1" i="1" dirty="0" smtClean="0">
                <a:solidFill>
                  <a:srgbClr val="0000FF"/>
                </a:solidFill>
                <a:latin typeface="Cambria" pitchFamily="18" charset="0"/>
                <a:cs typeface="Arial" charset="0"/>
              </a:rPr>
              <a:t>Кабинет биологии</a:t>
            </a:r>
            <a:endParaRPr lang="en-US" sz="1400" b="1" dirty="0">
              <a:solidFill>
                <a:srgbClr val="0000FF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3074" name="Picture 2" descr="F:\Images\My photos\Magic-031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818" y="1451017"/>
            <a:ext cx="1456776" cy="100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Images\My photos\Magic-031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355" y="134531"/>
            <a:ext cx="2015490" cy="122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Images\My photos\Magic-031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" y="583004"/>
            <a:ext cx="1379074" cy="95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23"/>
          <p:cNvSpPr>
            <a:spLocks noChangeArrowheads="1"/>
          </p:cNvSpPr>
          <p:nvPr/>
        </p:nvSpPr>
        <p:spPr bwMode="gray">
          <a:xfrm>
            <a:off x="3114477" y="2534240"/>
            <a:ext cx="2565910" cy="364513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6F5D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1400" b="1" i="1" dirty="0" smtClean="0">
                <a:solidFill>
                  <a:srgbClr val="0000FF"/>
                </a:solidFill>
                <a:latin typeface="Cambria" pitchFamily="18" charset="0"/>
                <a:cs typeface="Arial" charset="0"/>
              </a:rPr>
              <a:t>Кабинет кыргызского языка</a:t>
            </a:r>
            <a:endParaRPr lang="en-US" sz="1400" b="1" dirty="0">
              <a:solidFill>
                <a:srgbClr val="0000FF"/>
              </a:solidFill>
              <a:latin typeface="Cambria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8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/>
      </p:transition>
    </mc:Choice>
    <mc:Fallback xmlns="">
      <p:transition spd="slow" advClick="0" advTm="3000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8625" y="500063"/>
            <a:ext cx="8382000" cy="150018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63500" cmpd="thickThin">
            <a:solidFill>
              <a:srgbClr val="0070C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ru-RU" sz="2800" b="1" kern="0" dirty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 </a:t>
            </a:r>
            <a:r>
              <a:rPr lang="ru-RU" sz="4400" b="1" kern="0" dirty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«СЕРДЦЕ  ОТДАЮ  ДЕТЯМ»</a:t>
            </a:r>
          </a:p>
          <a:p>
            <a:pPr algn="ctr" eaLnBrk="0" hangingPunct="0">
              <a:defRPr/>
            </a:pPr>
            <a:r>
              <a:rPr lang="ru-RU" sz="2400" b="1" i="1" dirty="0">
                <a:solidFill>
                  <a:srgbClr val="C00000"/>
                </a:solidFill>
                <a:latin typeface="Cambria" pitchFamily="18" charset="0"/>
              </a:rPr>
              <a:t>НОМИНАЦИЯ   «</a:t>
            </a:r>
            <a:r>
              <a:rPr lang="ru-RU" sz="2400" b="1" i="1" dirty="0" smtClean="0">
                <a:solidFill>
                  <a:srgbClr val="C00000"/>
                </a:solidFill>
                <a:latin typeface="Cambria" pitchFamily="18" charset="0"/>
              </a:rPr>
              <a:t>Лучший учебный кабинет» </a:t>
            </a:r>
            <a:r>
              <a:rPr lang="ru-RU" sz="2400" b="1" i="1" dirty="0">
                <a:solidFill>
                  <a:srgbClr val="C00000"/>
                </a:solidFill>
                <a:latin typeface="Cambria" pitchFamily="18" charset="0"/>
              </a:rPr>
              <a:t>- </a:t>
            </a:r>
            <a:r>
              <a:rPr lang="ru-RU" sz="2400" b="1" i="1" dirty="0" smtClean="0">
                <a:solidFill>
                  <a:srgbClr val="C00000"/>
                </a:solidFill>
                <a:latin typeface="Cambria" pitchFamily="18" charset="0"/>
              </a:rPr>
              <a:t>1  </a:t>
            </a:r>
            <a:r>
              <a:rPr lang="ru-RU" sz="2400" b="1" i="1" dirty="0">
                <a:solidFill>
                  <a:srgbClr val="C00000"/>
                </a:solidFill>
                <a:latin typeface="Cambria" pitchFamily="18" charset="0"/>
              </a:rPr>
              <a:t>МЕСТО</a:t>
            </a:r>
            <a:endParaRPr lang="ru-RU" sz="2400" b="1" dirty="0">
              <a:solidFill>
                <a:srgbClr val="C00000"/>
              </a:solidFill>
            </a:endParaRPr>
          </a:p>
          <a:p>
            <a:pPr algn="ctr" eaLnBrk="0" hangingPunct="0">
              <a:defRPr/>
            </a:pPr>
            <a:endParaRPr lang="ru-RU" sz="2400" b="1" i="1" dirty="0">
              <a:solidFill>
                <a:srgbClr val="FF0000"/>
              </a:solidFill>
              <a:latin typeface="Cambria" pitchFamily="18" charset="0"/>
            </a:endParaRPr>
          </a:p>
          <a:p>
            <a:pPr algn="ctr" eaLnBrk="0" hangingPunct="0">
              <a:defRPr/>
            </a:pPr>
            <a:r>
              <a:rPr lang="ru-RU" sz="2400" b="1" i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br>
              <a:rPr lang="ru-RU" sz="2400" b="1" i="1" dirty="0">
                <a:solidFill>
                  <a:srgbClr val="FF0000"/>
                </a:solidFill>
                <a:latin typeface="Cambria" pitchFamily="18" charset="0"/>
              </a:rPr>
            </a:br>
            <a:endParaRPr lang="ru-RU" sz="2400" b="1" dirty="0"/>
          </a:p>
        </p:txBody>
      </p:sp>
      <p:pic>
        <p:nvPicPr>
          <p:cNvPr id="16387" name="Рисунок 4" descr="http://sch7.edu.vn.ua/uploads/tiger-13008836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5" b="9048"/>
          <a:stretch>
            <a:fillRect/>
          </a:stretch>
        </p:blipFill>
        <p:spPr bwMode="auto">
          <a:xfrm>
            <a:off x="8143875" y="1928813"/>
            <a:ext cx="814388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23"/>
          <p:cNvSpPr>
            <a:spLocks noChangeArrowheads="1"/>
          </p:cNvSpPr>
          <p:nvPr/>
        </p:nvSpPr>
        <p:spPr bwMode="gray">
          <a:xfrm>
            <a:off x="454793" y="2196327"/>
            <a:ext cx="2404368" cy="890116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6F5D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2800" b="1" i="1" dirty="0" smtClean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2012 г.</a:t>
            </a:r>
            <a:endParaRPr lang="en-US" sz="2800" b="1" dirty="0">
              <a:solidFill>
                <a:srgbClr val="FF0000"/>
              </a:solidFill>
              <a:latin typeface="Cambria" pitchFamily="18" charset="0"/>
              <a:cs typeface="Arial" charset="0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gray">
          <a:xfrm>
            <a:off x="142875" y="3207544"/>
            <a:ext cx="2928938" cy="1428750"/>
          </a:xfrm>
          <a:prstGeom prst="roundRect">
            <a:avLst>
              <a:gd name="adj" fmla="val 17509"/>
            </a:avLst>
          </a:prstGeom>
          <a:solidFill>
            <a:srgbClr val="FFFF99"/>
          </a:solidFill>
          <a:ln w="57150">
            <a:solidFill>
              <a:srgbClr val="6F5D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endParaRPr lang="ru-RU" sz="2000" b="1" i="1" dirty="0" smtClean="0">
              <a:solidFill>
                <a:srgbClr val="FF0000"/>
              </a:solidFill>
              <a:latin typeface="Cambria" pitchFamily="18" charset="0"/>
              <a:cs typeface="Arial" charset="0"/>
            </a:endParaRPr>
          </a:p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2000" b="1" i="1" dirty="0" smtClean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КАБИНЕТ </a:t>
            </a:r>
          </a:p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2000" b="1" i="1" dirty="0" smtClean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РУССКОГО ЯЗЫКА  И </a:t>
            </a:r>
          </a:p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ru-RU" sz="2000" b="1" i="1" dirty="0" smtClean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ЛИТЕРАТУРЫ</a:t>
            </a:r>
          </a:p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endParaRPr lang="en-US" sz="2800" b="1" dirty="0">
              <a:solidFill>
                <a:srgbClr val="FF0000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13" name="Picture 4" descr="C:\Users\Школа\Pictures\20160328_0949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469875"/>
            <a:ext cx="2448272" cy="2199953"/>
          </a:xfrm>
          <a:prstGeom prst="rect">
            <a:avLst/>
          </a:prstGeom>
          <a:noFill/>
          <a:ln w="38100">
            <a:solidFill>
              <a:srgbClr val="9933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:\Документы\Олимпиада2015\20151121_1152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337" y="2957783"/>
            <a:ext cx="2048288" cy="1814922"/>
          </a:xfrm>
          <a:prstGeom prst="rect">
            <a:avLst/>
          </a:prstGeom>
          <a:noFill/>
          <a:ln w="38100">
            <a:solidFill>
              <a:srgbClr val="9933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Школа\Pictures\Конкурс Гаврющенко\20160323_1315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991" y="5139547"/>
            <a:ext cx="2049480" cy="1562365"/>
          </a:xfrm>
          <a:prstGeom prst="rect">
            <a:avLst/>
          </a:prstGeom>
          <a:noFill/>
          <a:ln w="38100">
            <a:solidFill>
              <a:srgbClr val="9933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Школа\Documents\Фото Оксана\20151216_12164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378" y="4996502"/>
            <a:ext cx="1748103" cy="1800200"/>
          </a:xfrm>
          <a:prstGeom prst="rect">
            <a:avLst/>
          </a:prstGeom>
          <a:noFill/>
          <a:ln w="38100">
            <a:solidFill>
              <a:srgbClr val="9933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Школа\Documents\УВК ШГ № 20 Фото  победителей  городской олимпиады\DSC_223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02" y="4772706"/>
            <a:ext cx="2068299" cy="1914196"/>
          </a:xfrm>
          <a:prstGeom prst="rect">
            <a:avLst/>
          </a:prstGeom>
          <a:noFill/>
          <a:ln w="38100">
            <a:solidFill>
              <a:srgbClr val="6F5DF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38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1193</TotalTime>
  <Words>999</Words>
  <Application>Microsoft Office PowerPoint</Application>
  <PresentationFormat>Экран (4:3)</PresentationFormat>
  <Paragraphs>251</Paragraphs>
  <Slides>28</Slides>
  <Notes>2</Notes>
  <HiddenSlides>0</HiddenSlides>
  <MMClips>6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Тема Office</vt:lpstr>
      <vt:lpstr>Диаграмма Microsoft Excel</vt:lpstr>
      <vt:lpstr>Диаграмма</vt:lpstr>
      <vt:lpstr>Слайд</vt:lpstr>
      <vt:lpstr>Worksheet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*Питер-Company*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Дмитрий Каленюк</dc:creator>
  <cp:lastModifiedBy>Школа</cp:lastModifiedBy>
  <cp:revision>128</cp:revision>
  <dcterms:created xsi:type="dcterms:W3CDTF">2012-03-10T10:16:39Z</dcterms:created>
  <dcterms:modified xsi:type="dcterms:W3CDTF">2018-02-22T05:12:48Z</dcterms:modified>
</cp:coreProperties>
</file>