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7" r:id="rId3"/>
    <p:sldMasterId id="2147483689" r:id="rId4"/>
    <p:sldMasterId id="2147483701" r:id="rId5"/>
    <p:sldMasterId id="2147483713" r:id="rId6"/>
  </p:sldMasterIdLst>
  <p:notesMasterIdLst>
    <p:notesMasterId r:id="rId49"/>
  </p:notesMasterIdLst>
  <p:handoutMasterIdLst>
    <p:handoutMasterId r:id="rId50"/>
  </p:handoutMasterIdLst>
  <p:sldIdLst>
    <p:sldId id="295" r:id="rId7"/>
    <p:sldId id="414" r:id="rId8"/>
    <p:sldId id="373" r:id="rId9"/>
    <p:sldId id="351" r:id="rId10"/>
    <p:sldId id="367" r:id="rId11"/>
    <p:sldId id="398" r:id="rId12"/>
    <p:sldId id="369" r:id="rId13"/>
    <p:sldId id="390" r:id="rId14"/>
    <p:sldId id="337" r:id="rId15"/>
    <p:sldId id="407" r:id="rId16"/>
    <p:sldId id="408" r:id="rId17"/>
    <p:sldId id="409" r:id="rId18"/>
    <p:sldId id="401" r:id="rId19"/>
    <p:sldId id="386" r:id="rId20"/>
    <p:sldId id="385" r:id="rId21"/>
    <p:sldId id="389" r:id="rId22"/>
    <p:sldId id="387" r:id="rId23"/>
    <p:sldId id="368" r:id="rId24"/>
    <p:sldId id="388" r:id="rId25"/>
    <p:sldId id="340" r:id="rId26"/>
    <p:sldId id="392" r:id="rId27"/>
    <p:sldId id="393" r:id="rId28"/>
    <p:sldId id="394" r:id="rId29"/>
    <p:sldId id="354" r:id="rId30"/>
    <p:sldId id="360" r:id="rId31"/>
    <p:sldId id="362" r:id="rId32"/>
    <p:sldId id="356" r:id="rId33"/>
    <p:sldId id="410" r:id="rId34"/>
    <p:sldId id="383" r:id="rId35"/>
    <p:sldId id="402" r:id="rId36"/>
    <p:sldId id="403" r:id="rId37"/>
    <p:sldId id="404" r:id="rId38"/>
    <p:sldId id="405" r:id="rId39"/>
    <p:sldId id="406" r:id="rId40"/>
    <p:sldId id="395" r:id="rId41"/>
    <p:sldId id="397" r:id="rId42"/>
    <p:sldId id="412" r:id="rId43"/>
    <p:sldId id="358" r:id="rId44"/>
    <p:sldId id="365" r:id="rId45"/>
    <p:sldId id="381" r:id="rId46"/>
    <p:sldId id="371" r:id="rId47"/>
    <p:sldId id="413" r:id="rId48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6BA"/>
    <a:srgbClr val="FC1016"/>
    <a:srgbClr val="503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96" y="-114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8915A03-CB87-49BF-8AEA-DD94F2E89EF0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D63ABA8-CF2C-40F7-855C-42762A3EF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553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0155134-4606-4043-991F-ECF90D4EE649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5137178-2485-4915-8DA0-1D0E3E8A3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543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829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25F4C5-6D84-4F54-A0B3-CEA7D0ECB0BE}" type="slidenum">
              <a:rPr lang="ru-RU" smtClean="0">
                <a:solidFill>
                  <a:srgbClr val="000000"/>
                </a:solidFill>
              </a:rPr>
              <a:pPr/>
              <a:t>6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601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8601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65F6A-8C79-424F-8DF9-0BBC93C98D95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035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0035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9DB00D-CECE-47F8-9A54-A1866B3D03C7}" type="slidenum">
              <a:rPr lang="ru-RU" smtClean="0">
                <a:solidFill>
                  <a:srgbClr val="000000"/>
                </a:solidFill>
              </a:rPr>
              <a:pPr/>
              <a:t>21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0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0240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51E9E9-2EB0-4BBA-8AD6-A7E661F60B52}" type="slidenum">
              <a:rPr lang="ru-RU" smtClean="0">
                <a:solidFill>
                  <a:srgbClr val="000000"/>
                </a:solidFill>
              </a:rPr>
              <a:pPr/>
              <a:t>22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445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0445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2EAC10-F1A7-4F9C-A0B9-F4D96052B9E8}" type="slidenum">
              <a:rPr lang="ru-RU" smtClean="0">
                <a:solidFill>
                  <a:srgbClr val="000000"/>
                </a:solidFill>
              </a:rPr>
              <a:pPr/>
              <a:t>23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87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187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46EFE7-A70F-469B-BB15-E742358BEA1D}" type="slidenum">
              <a:rPr lang="ru-RU" smtClean="0">
                <a:solidFill>
                  <a:srgbClr val="000000"/>
                </a:solidFill>
              </a:rPr>
              <a:pPr/>
              <a:t>35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083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208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4DEA1E-4F2B-452F-9F94-068D0C352CCC}" type="slidenum">
              <a:rPr lang="ru-RU" smtClean="0">
                <a:solidFill>
                  <a:srgbClr val="000000"/>
                </a:solidFill>
              </a:rPr>
              <a:pPr/>
              <a:t>36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4DC21-E6C1-42B4-AC18-EA2A4A4B5147}" type="slidenum">
              <a:rPr lang="ru-RU" smtClean="0"/>
              <a:pPr/>
              <a:t>40</a:t>
            </a:fld>
            <a:endParaRPr lang="ru-RU" smtClean="0"/>
          </a:p>
        </p:txBody>
      </p:sp>
      <p:sp>
        <p:nvSpPr>
          <p:cNvPr id="13721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295400" y="842963"/>
            <a:ext cx="4298950" cy="3225800"/>
          </a:xfrm>
          <a:solidFill>
            <a:srgbClr val="FFFFFF"/>
          </a:solidFill>
          <a:ln/>
        </p:spPr>
      </p:sp>
      <p:sp>
        <p:nvSpPr>
          <p:cNvPr id="137220" name="Text Box 2"/>
          <p:cNvSpPr txBox="1">
            <a:spLocks noChangeArrowheads="1"/>
          </p:cNvSpPr>
          <p:nvPr/>
        </p:nvSpPr>
        <p:spPr bwMode="auto">
          <a:xfrm>
            <a:off x="657225" y="4386263"/>
            <a:ext cx="5575300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702" tIns="42352" rIns="84702" bIns="42352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AB80B-CD3B-4864-86A9-4324AE2F71CA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5F87-1E1F-41D6-B2A3-D7E023EA9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4EB70-7826-4156-A363-CFAEAD00CD17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2DAA4-40D0-452D-B044-3DE3BA5F0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BBE75-8CE1-425A-A783-6E8E4FB25080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72018-C62C-4C04-9678-8CABF4730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56CFE5-0077-451B-A634-ACA682DCAB7D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C1E03-1070-4A15-BA6B-E94763410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EEC64-CFE2-40B7-9BAF-DCE201DDCC92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4F45C-9153-4416-92AC-580A367AD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31112C-7662-4EA0-B6AB-310FBC736997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8B0C80-C002-4667-A053-9D7CCB4E2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D874D0-5FC9-462A-A315-88EBF7D33C84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02D630-C467-492B-9980-B80BD4250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8C96CE-9C39-40F9-855C-2CB1655EB484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A7304B-FE1D-47DE-9395-F6132C84F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2603B-4149-4E2B-A5A0-194C237E3A62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99BA0-3CDA-4FB9-9AAD-822F7A402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653044-3D55-4A12-AD3D-361B1BE93D5A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C6892E-579C-4BAD-A00A-EDDCE5511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4CCBB-6737-409C-9468-3B9393F19A47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5F7D1-3609-4D19-957F-C93DEDD20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E9D1C-A42B-41CD-8963-FD91C5E9F84C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74B0A-BAAF-4D20-BC51-4747EA4DB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89DB12-6F10-4795-B3C5-0014D73C167D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B27052-6515-42F3-9436-C140E3609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03CC6-16F8-49D0-9204-46FDCA62CFDD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5921-7A33-40CA-B6BD-90B26BAF7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F4D37-2952-4CD4-AB71-3FF858099F0F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8B993-FA43-4634-98F3-C47D4EEB9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1EC8D7-2B91-44F3-84ED-EAC41054B8FA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AA571E-E3A9-424B-A4F4-88238FBB1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7A44E-E041-4332-ADA5-9684D3CB36B8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09104-DC79-482D-B0BD-D7C002153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A799AF-5739-4CC3-A55C-19DA84A852DF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E456D7-0D86-492F-B24E-104489688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1A6160-715A-4231-A292-86002976C0C7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B10FC5-41DB-410E-9411-A5CA178F8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065B01-9CBB-47CF-84C0-57B0F1CA4AB6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007799-BE66-4CBE-8748-B1D34B734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535B9-3A3B-47A0-9666-2BBCCB7054E5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7A35E-51E7-495A-8ACD-9DCDD1B7C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4BE762-EB56-42B8-AB86-11A479AEECA3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EF5F21-2435-425D-9999-EA6C64CFA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0AA16-8A1A-4D45-8A73-F4E3DF393B9B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CF1E7-C089-4FD7-A552-F5BCA6BDC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E3761-CBB7-4015-B6F5-8E07A35A5209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C10D-7C92-45CB-9ED5-9A7EB94F2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226C33-0546-49DF-97E6-EE40E56C36DB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24F219-9B7C-4D2C-BB86-383A268EB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78F78-AFBD-423A-8663-1436151E1323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7634B-9CDC-4D59-B239-1B8F3C908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28687-2DA6-4A82-9D55-AD8CFBE9BD39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3BBE4-AE12-4F10-99BA-DBA3CEEE6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E46790-AEAE-4A20-B720-C5D76F1C37C3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5CBA96-B82D-4677-80B7-C833AE273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911EB-D87A-4AFE-9199-BFDC823E06B5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F8D10-2017-4C31-8D85-1190F2488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84F0A1-A67C-4915-93BA-8337B103FB2E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4D275F-9FE7-4EFF-AE1A-1264EA752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7753F2-4D5C-40AB-B308-78B4A30A4E36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4A3CF6-FA8D-45B9-8AC4-E03C2CC84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29B6E3-73E2-4532-9919-BC4C5706B9EE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A5D1FD-D550-4731-94A1-B8E9C19C5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4E03D-33A7-4F23-B566-7958BC7CAB73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E4027-3C6A-4F9F-937D-67977853E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11-FE6A-4FB3-9FD9-0598C1D528E2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E951B-0342-4C8B-8A7B-9E5652ECA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3ED4FB-CA75-4C94-AA76-EA60B32750F9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FC4389-9CC4-4E28-A885-82AD043AB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92859-A6F1-4CA6-A1E5-01BA27C97261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B08E8-7ED8-424E-BCE4-40145525E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1A4B34-2664-45C3-9836-C59C1124BEB8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DF73F7-9048-4B37-96C3-A218F3325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E14C2-C1FC-43A1-877D-029574D39398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9C8E3-F6AC-4970-96C4-87CF2B025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8248E-C20D-4A21-82FA-FDBFA45657E7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869D2-6EA0-4A25-9598-0899BD4E4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2F17F0-7327-4169-B35D-99139A404DC6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63590B-99B3-4D06-9B21-BFBBFEE4E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5D57E-652D-405C-8AF9-D3D3FE88E898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CEBE0-970F-4ADF-B6DD-65F05AC75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E7C5A4-94AA-47FC-9580-711270465F85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D5DE65-C82E-41ED-9499-A2B75BECF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3DF57C-1499-4D91-8C13-E0D4A6022503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144B58-0EDD-4BE9-B914-F92CD95EA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388F74-CA68-4EAC-B3C7-221D7B585799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FD7C8C-FA25-431D-B065-A072AF813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A28E2-7BD6-451E-B7C2-6AD16378BBA7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FFD7-C258-4B04-96ED-C1AE7D92D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F42E7-E687-4598-9BD4-37DBDDBC9BE5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24B13-993F-44AE-ABFA-460D01276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81ACDA-EBBC-4BF4-80F9-0FCABE023B02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1B2290-784A-4CB4-BF09-2BF13159F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A7792-2005-47CD-AEC4-FDEECE1056DF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EDA75-A50F-49EF-8188-CA62E67DA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95744C-6A67-4E8B-B506-29ED2EDCA653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C4F6E-359F-4BBB-89D4-FDD9F435A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59222-92AF-4A30-9A8C-767326429C02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18D9E-80AF-48F9-815B-F067D1F9D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4F797-8B2D-4306-8A7C-D4C3CECED136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087F1-A4B3-46A4-A60C-E5D4416A1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AB7446-DA7A-4660-A2AD-575EC665858F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24313C-60EF-4786-AF37-A3DA927F3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C520E-2E5F-4275-BDEF-A4B7AF68A9B5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A702F-C583-4376-B91D-705A5D603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DE4786-A829-4A25-AD0C-4057FAA30596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009E6A-FC7A-434F-8696-0537330E1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37C979-81A1-4E39-8ADD-DD2D656E3048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FDA430-A117-4C00-97D7-F0157D732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1FCD1-4227-4E37-84B2-7CD4B6C32D45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4BAA0-EDFD-48C7-AAFF-AD434A4AB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5EBE8E-0871-4946-97F3-13EE0D33BD7A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B3F92-FC6F-48B4-988F-62D64035C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FE082-2584-4066-A9FC-604A988BE88F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8B9EC-E213-4066-AB84-FD36520FA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954396-8C60-42A5-8111-72135A79E3BB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02AADC-64DB-458E-BBD8-8056825DB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DE0E6-50A6-4F60-AD3B-2F93EB72677B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3F19D-D69D-4A02-BBA1-E4C889B4C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13466D-9201-4BA2-9DCF-AF62B262B239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359F1E-D0F3-48DB-A11E-014D71A5B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446BD-BEFC-4645-9DB6-B8E261374E89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26F49-EEA9-4502-9797-08BA835B4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38586-5074-438F-8417-1AE153788036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EEC8-0307-4C2A-AE4B-2697E8861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B695A-CB1B-4AF0-ABA5-75DC3BEA224A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A7B46-0F5D-47A6-8BC9-0FD99E30D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EBD72-5F17-4B9C-AF24-1461F1324DB9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36184-78AB-4023-AD72-629C08CB6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4F990-3F2D-481F-B466-C85721EE0140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ECD52-7C65-433C-B3BD-CCBD89099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3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CA7941-44CF-400D-AD22-56AADA976FD7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8A1307-1094-494A-9DCB-7DBA1FE7F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3" r:id="rId2"/>
    <p:sldLayoutId id="2147483752" r:id="rId3"/>
    <p:sldLayoutId id="2147483751" r:id="rId4"/>
    <p:sldLayoutId id="2147483750" r:id="rId5"/>
    <p:sldLayoutId id="2147483749" r:id="rId6"/>
    <p:sldLayoutId id="2147483748" r:id="rId7"/>
    <p:sldLayoutId id="2147483747" r:id="rId8"/>
    <p:sldLayoutId id="2147483746" r:id="rId9"/>
    <p:sldLayoutId id="2147483745" r:id="rId10"/>
    <p:sldLayoutId id="2147483744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24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D6EC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17D59E9-B61F-4862-92BE-9AD6E4AD9696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D6ECFF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D6EC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A639364-215A-4311-A5E1-9834657AF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59" r:id="rId2"/>
    <p:sldLayoutId id="2147483781" r:id="rId3"/>
    <p:sldLayoutId id="2147483782" r:id="rId4"/>
    <p:sldLayoutId id="2147483783" r:id="rId5"/>
    <p:sldLayoutId id="2147483758" r:id="rId6"/>
    <p:sldLayoutId id="2147483784" r:id="rId7"/>
    <p:sldLayoutId id="2147483757" r:id="rId8"/>
    <p:sldLayoutId id="2147483785" r:id="rId9"/>
    <p:sldLayoutId id="2147483756" r:id="rId10"/>
    <p:sldLayoutId id="214748375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612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D6EC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3A911EE-EDE5-4082-AF54-5E6CD8100F62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D6ECFF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D6EC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E9A7897-547B-4E0B-9C6D-50928BAA3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64" r:id="rId2"/>
    <p:sldLayoutId id="2147483787" r:id="rId3"/>
    <p:sldLayoutId id="2147483788" r:id="rId4"/>
    <p:sldLayoutId id="2147483789" r:id="rId5"/>
    <p:sldLayoutId id="2147483763" r:id="rId6"/>
    <p:sldLayoutId id="2147483790" r:id="rId7"/>
    <p:sldLayoutId id="2147483762" r:id="rId8"/>
    <p:sldLayoutId id="2147483791" r:id="rId9"/>
    <p:sldLayoutId id="2147483761" r:id="rId10"/>
    <p:sldLayoutId id="21474837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7900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D6EC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EAC75B1-B2FD-4684-9763-FEE7E1D84792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D6ECFF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D6EC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88E7A8D-AB57-4A4A-96C7-ACB5770D2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69" r:id="rId2"/>
    <p:sldLayoutId id="2147483793" r:id="rId3"/>
    <p:sldLayoutId id="2147483794" r:id="rId4"/>
    <p:sldLayoutId id="2147483795" r:id="rId5"/>
    <p:sldLayoutId id="2147483768" r:id="rId6"/>
    <p:sldLayoutId id="2147483796" r:id="rId7"/>
    <p:sldLayoutId id="2147483767" r:id="rId8"/>
    <p:sldLayoutId id="2147483797" r:id="rId9"/>
    <p:sldLayoutId id="2147483766" r:id="rId10"/>
    <p:sldLayoutId id="21474837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0188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D6EC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BC433D6-6A23-4760-A084-7BD75DF403A1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D6ECFF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D6EC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7148233-1E01-4A91-97AD-AEB583787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74" r:id="rId2"/>
    <p:sldLayoutId id="2147483799" r:id="rId3"/>
    <p:sldLayoutId id="2147483800" r:id="rId4"/>
    <p:sldLayoutId id="2147483801" r:id="rId5"/>
    <p:sldLayoutId id="2147483773" r:id="rId6"/>
    <p:sldLayoutId id="2147483802" r:id="rId7"/>
    <p:sldLayoutId id="2147483772" r:id="rId8"/>
    <p:sldLayoutId id="2147483803" r:id="rId9"/>
    <p:sldLayoutId id="2147483771" r:id="rId10"/>
    <p:sldLayoutId id="21474837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247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D6EC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828262A-496B-4198-A9E9-00EC6CE4B8EE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D6ECFF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D6EC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4EF6070-5B08-40EE-A1D0-33F5E030E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779" r:id="rId2"/>
    <p:sldLayoutId id="2147483805" r:id="rId3"/>
    <p:sldLayoutId id="2147483806" r:id="rId4"/>
    <p:sldLayoutId id="2147483807" r:id="rId5"/>
    <p:sldLayoutId id="2147483778" r:id="rId6"/>
    <p:sldLayoutId id="2147483808" r:id="rId7"/>
    <p:sldLayoutId id="2147483777" r:id="rId8"/>
    <p:sldLayoutId id="2147483809" r:id="rId9"/>
    <p:sldLayoutId id="2147483776" r:id="rId10"/>
    <p:sldLayoutId id="21474837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&#1090;&#1086;&#1084;&#1072;&#1089;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4"/>
          <p:cNvSpPr>
            <a:spLocks noChangeArrowheads="1"/>
          </p:cNvSpPr>
          <p:nvPr/>
        </p:nvSpPr>
        <p:spPr bwMode="auto">
          <a:xfrm>
            <a:off x="287338" y="349250"/>
            <a:ext cx="6372225" cy="639286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4800" b="1" dirty="0">
                <a:solidFill>
                  <a:srgbClr val="1B06BA"/>
                </a:solidFill>
                <a:latin typeface="Georgia" pitchFamily="18" charset="0"/>
              </a:rPr>
              <a:t>БОРЬБА   С </a:t>
            </a:r>
          </a:p>
          <a:p>
            <a:pPr>
              <a:defRPr/>
            </a:pPr>
            <a:r>
              <a:rPr lang="ru-RU" sz="4800" b="1" dirty="0">
                <a:solidFill>
                  <a:srgbClr val="1B06BA"/>
                </a:solidFill>
                <a:latin typeface="Georgia" pitchFamily="18" charset="0"/>
              </a:rPr>
              <a:t>КОРРУПЦИЕЙ  в  </a:t>
            </a:r>
          </a:p>
          <a:p>
            <a:pPr>
              <a:defRPr/>
            </a:pPr>
            <a:r>
              <a:rPr lang="ru-RU" sz="4800" b="1" dirty="0">
                <a:solidFill>
                  <a:srgbClr val="1B06BA"/>
                </a:solidFill>
                <a:latin typeface="Georgia" pitchFamily="18" charset="0"/>
              </a:rPr>
              <a:t>КЫРГЫЗСКОЙ </a:t>
            </a:r>
          </a:p>
          <a:p>
            <a:pPr>
              <a:defRPr/>
            </a:pPr>
            <a:r>
              <a:rPr lang="ru-RU" sz="4800" b="1" dirty="0">
                <a:solidFill>
                  <a:srgbClr val="1B06BA"/>
                </a:solidFill>
                <a:latin typeface="Georgia" pitchFamily="18" charset="0"/>
              </a:rPr>
              <a:t>РЕСПУБЛИКЕ</a:t>
            </a:r>
          </a:p>
        </p:txBody>
      </p:sp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57200" y="-603250"/>
            <a:ext cx="8229600" cy="603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>
                <a:solidFill>
                  <a:srgbClr val="FFFF00"/>
                </a:solidFill>
                <a:latin typeface="Georgia" pitchFamily="18" charset="0"/>
              </a:rPr>
              <a:t/>
            </a:r>
            <a:br>
              <a:rPr lang="ru-RU" sz="4000" dirty="0">
                <a:solidFill>
                  <a:srgbClr val="FFFF00"/>
                </a:solidFill>
                <a:latin typeface="Georgia" pitchFamily="18" charset="0"/>
              </a:rPr>
            </a:br>
            <a:endParaRPr lang="ru-RU" sz="4000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76803" name="Рисунок 5" descr="D:\СТАРЫЙ КОМПЬЮТЕР\Документы\Оформление\Рисунки\1391069705_1338558022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54013"/>
            <a:ext cx="1825625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 descr="1281409259_vib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7325" y="5194300"/>
            <a:ext cx="1493838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0805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28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Рейтинг стран по уровню коррупции 2016</a:t>
            </a:r>
            <a:r>
              <a:rPr lang="ru-RU" sz="28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smtClean="0">
                <a:ea typeface="Calibri" pitchFamily="34" charset="0"/>
                <a:cs typeface="Times New Roman" pitchFamily="18" charset="0"/>
              </a:rPr>
            </a:br>
            <a:endParaRPr lang="ru-RU" sz="280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8066" name="Объект 3" descr="http://st.rline.tv/upload/medialibrary/5a8/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476250"/>
            <a:ext cx="9036050" cy="638175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360363"/>
          </a:xfrm>
        </p:spPr>
        <p:txBody>
          <a:bodyPr/>
          <a:lstStyle/>
          <a:p>
            <a:r>
              <a:rPr lang="ru-RU" sz="2800" b="1" smtClean="0">
                <a:latin typeface="Georgia" pitchFamily="18" charset="0"/>
              </a:rPr>
              <a:t>Рейтинг стран по уровню коррупции 2016</a:t>
            </a:r>
            <a:r>
              <a:rPr lang="ru-RU" sz="2800" smtClean="0">
                <a:latin typeface="Georgia" pitchFamily="18" charset="0"/>
              </a:rPr>
              <a:t/>
            </a:r>
            <a:br>
              <a:rPr lang="ru-RU" sz="2800" smtClean="0">
                <a:latin typeface="Georgia" pitchFamily="18" charset="0"/>
              </a:rPr>
            </a:br>
            <a:endParaRPr lang="ru-RU" sz="2800" smtClean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8" y="692150"/>
            <a:ext cx="8964612" cy="61658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dirty="0" smtClean="0"/>
              <a:t>    </a:t>
            </a:r>
            <a:r>
              <a:rPr lang="ru-RU" b="1" dirty="0" smtClean="0"/>
              <a:t>Ранг</a:t>
            </a:r>
            <a:r>
              <a:rPr lang="ru-RU" b="1" dirty="0"/>
              <a:t>	</a:t>
            </a:r>
            <a:r>
              <a:rPr lang="ru-RU" b="1" dirty="0" smtClean="0"/>
              <a:t>  Страна      </a:t>
            </a:r>
            <a:r>
              <a:rPr lang="ru-RU" b="1" dirty="0"/>
              <a:t>	</a:t>
            </a:r>
            <a:r>
              <a:rPr lang="ru-RU" b="1" dirty="0" smtClean="0"/>
              <a:t>       Баллы</a:t>
            </a:r>
          </a:p>
          <a:p>
            <a:pPr>
              <a:defRPr/>
            </a:pPr>
            <a:r>
              <a:rPr lang="ru-RU" dirty="0"/>
              <a:t>1	</a:t>
            </a:r>
            <a:r>
              <a:rPr lang="ru-RU" dirty="0" smtClean="0"/>
              <a:t>           Дания</a:t>
            </a:r>
            <a:r>
              <a:rPr lang="ru-RU" dirty="0"/>
              <a:t>	</a:t>
            </a:r>
            <a:r>
              <a:rPr lang="ru-RU" dirty="0" smtClean="0"/>
              <a:t>                    92</a:t>
            </a:r>
            <a:endParaRPr lang="ru-RU" dirty="0"/>
          </a:p>
          <a:p>
            <a:pPr>
              <a:defRPr/>
            </a:pPr>
            <a:r>
              <a:rPr lang="ru-RU" dirty="0"/>
              <a:t>2	</a:t>
            </a:r>
            <a:r>
              <a:rPr lang="ru-RU" dirty="0" smtClean="0"/>
              <a:t>          Новая </a:t>
            </a:r>
            <a:r>
              <a:rPr lang="ru-RU" dirty="0"/>
              <a:t>Зеландия	91</a:t>
            </a:r>
          </a:p>
          <a:p>
            <a:pPr>
              <a:defRPr/>
            </a:pPr>
            <a:r>
              <a:rPr lang="ru-RU" dirty="0"/>
              <a:t>3	</a:t>
            </a:r>
            <a:r>
              <a:rPr lang="ru-RU" dirty="0" smtClean="0"/>
              <a:t>           Финляндия</a:t>
            </a:r>
            <a:r>
              <a:rPr lang="ru-RU" dirty="0"/>
              <a:t>	</a:t>
            </a:r>
            <a:r>
              <a:rPr lang="ru-RU" dirty="0" smtClean="0"/>
              <a:t>          89</a:t>
            </a:r>
            <a:endParaRPr lang="ru-RU" dirty="0"/>
          </a:p>
          <a:p>
            <a:pPr>
              <a:defRPr/>
            </a:pPr>
            <a:r>
              <a:rPr lang="ru-RU" dirty="0"/>
              <a:t>4	</a:t>
            </a:r>
            <a:r>
              <a:rPr lang="ru-RU" dirty="0" smtClean="0"/>
              <a:t>            Швеция</a:t>
            </a:r>
            <a:r>
              <a:rPr lang="ru-RU" dirty="0"/>
              <a:t>	</a:t>
            </a:r>
            <a:r>
              <a:rPr lang="ru-RU" dirty="0" smtClean="0"/>
              <a:t>                    87</a:t>
            </a:r>
            <a:endParaRPr lang="ru-RU" dirty="0"/>
          </a:p>
          <a:p>
            <a:pPr>
              <a:defRPr/>
            </a:pPr>
            <a:r>
              <a:rPr lang="ru-RU" dirty="0"/>
              <a:t>5	</a:t>
            </a:r>
            <a:r>
              <a:rPr lang="ru-RU" dirty="0" smtClean="0"/>
              <a:t>    Норвегия  Швейцария</a:t>
            </a:r>
            <a:r>
              <a:rPr lang="ru-RU" dirty="0"/>
              <a:t>	</a:t>
            </a:r>
            <a:r>
              <a:rPr lang="ru-RU" dirty="0" smtClean="0"/>
              <a:t>86</a:t>
            </a:r>
            <a:endParaRPr lang="ru-RU" dirty="0"/>
          </a:p>
          <a:p>
            <a:pPr>
              <a:defRPr/>
            </a:pPr>
            <a:r>
              <a:rPr lang="ru-RU" dirty="0"/>
              <a:t>7	</a:t>
            </a:r>
            <a:r>
              <a:rPr lang="ru-RU" dirty="0" smtClean="0"/>
              <a:t>             Сингапур</a:t>
            </a:r>
            <a:r>
              <a:rPr lang="ru-RU" dirty="0"/>
              <a:t>	</a:t>
            </a:r>
            <a:r>
              <a:rPr lang="ru-RU" dirty="0" smtClean="0"/>
              <a:t>          84</a:t>
            </a:r>
            <a:endParaRPr lang="ru-RU" dirty="0"/>
          </a:p>
          <a:p>
            <a:pPr>
              <a:defRPr/>
            </a:pPr>
            <a:r>
              <a:rPr lang="ru-RU" dirty="0"/>
              <a:t>8	</a:t>
            </a:r>
            <a:r>
              <a:rPr lang="ru-RU" dirty="0" smtClean="0"/>
              <a:t>             Нидерланды</a:t>
            </a:r>
            <a:r>
              <a:rPr lang="ru-RU" dirty="0"/>
              <a:t>	</a:t>
            </a:r>
            <a:r>
              <a:rPr lang="ru-RU" dirty="0" smtClean="0"/>
              <a:t>          83</a:t>
            </a:r>
            <a:endParaRPr lang="ru-RU" dirty="0"/>
          </a:p>
          <a:p>
            <a:pPr>
              <a:defRPr/>
            </a:pPr>
            <a:r>
              <a:rPr lang="ru-RU" dirty="0"/>
              <a:t>9	</a:t>
            </a:r>
            <a:r>
              <a:rPr lang="ru-RU" dirty="0" smtClean="0"/>
              <a:t>             Люксембург</a:t>
            </a:r>
            <a:r>
              <a:rPr lang="ru-RU" dirty="0"/>
              <a:t>	</a:t>
            </a:r>
            <a:r>
              <a:rPr lang="ru-RU" dirty="0" smtClean="0"/>
              <a:t>          82</a:t>
            </a:r>
            <a:endParaRPr lang="ru-RU" dirty="0"/>
          </a:p>
          <a:p>
            <a:pPr>
              <a:defRPr/>
            </a:pPr>
            <a:r>
              <a:rPr lang="ru-RU" dirty="0"/>
              <a:t>10	</a:t>
            </a:r>
            <a:r>
              <a:rPr lang="ru-RU" dirty="0" smtClean="0"/>
              <a:t>             Канада</a:t>
            </a:r>
            <a:r>
              <a:rPr lang="ru-RU" dirty="0"/>
              <a:t>	</a:t>
            </a:r>
            <a:r>
              <a:rPr lang="ru-RU" dirty="0" smtClean="0"/>
              <a:t>                    81</a:t>
            </a:r>
            <a:endParaRPr lang="ru-RU" dirty="0"/>
          </a:p>
          <a:p>
            <a:pPr marL="0" indent="0"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 numCol="2"/>
          <a:lstStyle/>
          <a:p>
            <a:pPr>
              <a:defRPr/>
            </a:pPr>
            <a:r>
              <a:rPr lang="ru-RU" dirty="0"/>
              <a:t>11	</a:t>
            </a:r>
            <a:r>
              <a:rPr lang="ru-RU" dirty="0" smtClean="0"/>
              <a:t>     Австралия</a:t>
            </a:r>
            <a:r>
              <a:rPr lang="ru-RU" dirty="0"/>
              <a:t> </a:t>
            </a:r>
            <a:r>
              <a:rPr lang="ru-RU" dirty="0" smtClean="0"/>
              <a:t> 80     </a:t>
            </a:r>
            <a:endParaRPr lang="ru-RU" dirty="0"/>
          </a:p>
          <a:p>
            <a:pPr>
              <a:defRPr/>
            </a:pPr>
            <a:r>
              <a:rPr lang="ru-RU" dirty="0"/>
              <a:t>12	</a:t>
            </a:r>
            <a:r>
              <a:rPr lang="ru-RU" dirty="0" smtClean="0"/>
              <a:t>     Германия   79</a:t>
            </a:r>
            <a:endParaRPr lang="ru-RU" dirty="0"/>
          </a:p>
          <a:p>
            <a:pPr>
              <a:spcAft>
                <a:spcPts val="1000"/>
              </a:spcAft>
              <a:defRPr/>
            </a:pPr>
            <a:r>
              <a:rPr lang="ru-RU" dirty="0" smtClean="0"/>
              <a:t>100     Китай</a:t>
            </a:r>
            <a:r>
              <a:rPr lang="ru-RU" dirty="0"/>
              <a:t>	</a:t>
            </a:r>
            <a:r>
              <a:rPr lang="ru-RU" dirty="0" smtClean="0"/>
              <a:t>      36</a:t>
            </a:r>
            <a:endParaRPr lang="ru-RU" dirty="0"/>
          </a:p>
          <a:p>
            <a:pPr>
              <a:spcAft>
                <a:spcPts val="1000"/>
              </a:spcAft>
              <a:defRPr/>
            </a:pPr>
            <a:r>
              <a:rPr lang="ru-RU" dirty="0" smtClean="0">
                <a:ea typeface="Calibri"/>
                <a:cs typeface="Times New Roman"/>
              </a:rPr>
              <a:t>103    Мексика     35</a:t>
            </a: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1000"/>
              </a:spcAft>
              <a:defRPr/>
            </a:pPr>
            <a:r>
              <a:rPr lang="ru-RU" dirty="0" smtClean="0">
                <a:ea typeface="Calibri"/>
                <a:cs typeface="Times New Roman"/>
              </a:rPr>
              <a:t>103    Молдова     35</a:t>
            </a: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1000"/>
              </a:spcAft>
              <a:defRPr/>
            </a:pPr>
            <a:r>
              <a:rPr lang="ru-RU" dirty="0" smtClean="0">
                <a:ea typeface="Calibri"/>
                <a:cs typeface="Times New Roman"/>
              </a:rPr>
              <a:t>107     Аргентина  34</a:t>
            </a: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1000"/>
              </a:spcAft>
              <a:defRPr/>
            </a:pPr>
            <a:r>
              <a:rPr lang="ru-RU" dirty="0" smtClean="0">
                <a:ea typeface="Calibri"/>
                <a:cs typeface="Times New Roman"/>
              </a:rPr>
              <a:t>107    Индонезия  34</a:t>
            </a: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1000"/>
              </a:spcAft>
              <a:defRPr/>
            </a:pPr>
            <a:r>
              <a:rPr lang="ru-RU" dirty="0" smtClean="0">
                <a:ea typeface="Calibri"/>
                <a:cs typeface="Times New Roman"/>
              </a:rPr>
              <a:t>119    Беларусь     31</a:t>
            </a: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1000"/>
              </a:spcAft>
              <a:defRPr/>
            </a:pPr>
            <a:r>
              <a:rPr lang="ru-RU" dirty="0" smtClean="0">
                <a:ea typeface="Calibri"/>
                <a:cs typeface="Times New Roman"/>
              </a:rPr>
              <a:t>119     Вьетнам     31</a:t>
            </a: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1000"/>
              </a:spcAft>
              <a:defRPr/>
            </a:pPr>
            <a:r>
              <a:rPr lang="ru-RU" dirty="0" smtClean="0">
                <a:ea typeface="Calibri"/>
                <a:cs typeface="Times New Roman"/>
              </a:rPr>
              <a:t>126   Азербайджан</a:t>
            </a:r>
            <a:r>
              <a:rPr lang="ru-RU" dirty="0">
                <a:ea typeface="Calibri"/>
                <a:cs typeface="Times New Roman"/>
              </a:rPr>
              <a:t>	</a:t>
            </a:r>
            <a:r>
              <a:rPr lang="ru-RU" dirty="0" smtClean="0">
                <a:ea typeface="Calibri"/>
                <a:cs typeface="Times New Roman"/>
              </a:rPr>
              <a:t>29</a:t>
            </a:r>
          </a:p>
          <a:p>
            <a:pPr marL="0" indent="0">
              <a:spcAft>
                <a:spcPts val="1000"/>
              </a:spcAft>
              <a:buFont typeface="Arial" charset="0"/>
              <a:buNone/>
              <a:defRPr/>
            </a:pPr>
            <a:endParaRPr lang="ru-RU" dirty="0" smtClean="0"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Font typeface="Arial" charset="0"/>
              <a:buNone/>
              <a:defRPr/>
            </a:pPr>
            <a:endParaRPr lang="ru-RU" dirty="0" smtClean="0"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Font typeface="Arial" charset="0"/>
              <a:buNone/>
              <a:defRPr/>
            </a:pP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1000"/>
              </a:spcAft>
              <a:defRPr/>
            </a:pPr>
            <a:r>
              <a:rPr lang="ru-RU" dirty="0" smtClean="0">
                <a:ea typeface="Calibri"/>
                <a:cs typeface="Times New Roman"/>
              </a:rPr>
              <a:t>126    Казахстан</a:t>
            </a:r>
            <a:r>
              <a:rPr lang="ru-RU" dirty="0">
                <a:ea typeface="Calibri"/>
                <a:cs typeface="Times New Roman"/>
              </a:rPr>
              <a:t>	29</a:t>
            </a:r>
          </a:p>
          <a:p>
            <a:pPr>
              <a:spcAft>
                <a:spcPts val="1000"/>
              </a:spcAft>
              <a:defRPr/>
            </a:pPr>
            <a:r>
              <a:rPr lang="ru-RU" dirty="0" smtClean="0">
                <a:ea typeface="Calibri"/>
                <a:cs typeface="Times New Roman"/>
              </a:rPr>
              <a:t>126     Пакистан</a:t>
            </a:r>
            <a:r>
              <a:rPr lang="ru-RU" dirty="0">
                <a:ea typeface="Calibri"/>
                <a:cs typeface="Times New Roman"/>
              </a:rPr>
              <a:t>	29</a:t>
            </a:r>
          </a:p>
          <a:p>
            <a:pPr>
              <a:spcAft>
                <a:spcPts val="1000"/>
              </a:spcAft>
              <a:defRPr/>
            </a:pPr>
            <a:r>
              <a:rPr lang="ru-RU" dirty="0" smtClean="0">
                <a:ea typeface="Calibri"/>
                <a:cs typeface="Times New Roman"/>
              </a:rPr>
              <a:t>136</a:t>
            </a:r>
            <a:r>
              <a:rPr lang="ru-RU" dirty="0">
                <a:ea typeface="Calibri"/>
                <a:cs typeface="Times New Roman"/>
              </a:rPr>
              <a:t>	</a:t>
            </a:r>
            <a:r>
              <a:rPr lang="ru-RU" dirty="0" smtClean="0">
                <a:ea typeface="Calibri"/>
                <a:cs typeface="Times New Roman"/>
              </a:rPr>
              <a:t>Иран          27</a:t>
            </a: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1000"/>
              </a:spcAft>
              <a:defRPr/>
            </a:pPr>
            <a:r>
              <a:rPr lang="ru-RU" dirty="0" smtClean="0">
                <a:ea typeface="Calibri"/>
                <a:cs typeface="Times New Roman"/>
              </a:rPr>
              <a:t>136    Кыргызстан</a:t>
            </a:r>
            <a:r>
              <a:rPr lang="ru-RU" dirty="0">
                <a:ea typeface="Calibri"/>
                <a:cs typeface="Times New Roman"/>
              </a:rPr>
              <a:t>	27</a:t>
            </a:r>
          </a:p>
          <a:p>
            <a:pPr>
              <a:spcAft>
                <a:spcPts val="1000"/>
              </a:spcAft>
              <a:defRPr/>
            </a:pPr>
            <a:r>
              <a:rPr lang="ru-RU" dirty="0">
                <a:ea typeface="Calibri"/>
                <a:cs typeface="Times New Roman"/>
              </a:rPr>
              <a:t>136	</a:t>
            </a:r>
            <a:r>
              <a:rPr lang="ru-RU" dirty="0" smtClean="0">
                <a:ea typeface="Calibri"/>
                <a:cs typeface="Times New Roman"/>
              </a:rPr>
              <a:t>Россия        </a:t>
            </a:r>
            <a:r>
              <a:rPr lang="ru-RU" dirty="0">
                <a:ea typeface="Calibri"/>
                <a:cs typeface="Times New Roman"/>
              </a:rPr>
              <a:t>27</a:t>
            </a:r>
          </a:p>
          <a:p>
            <a:pPr>
              <a:spcAft>
                <a:spcPts val="1000"/>
              </a:spcAft>
              <a:defRPr/>
            </a:pPr>
            <a:r>
              <a:rPr lang="ru-RU" dirty="0" smtClean="0">
                <a:ea typeface="Calibri"/>
                <a:cs typeface="Times New Roman"/>
              </a:rPr>
              <a:t>142</a:t>
            </a:r>
            <a:r>
              <a:rPr lang="ru-RU" dirty="0">
                <a:ea typeface="Calibri"/>
                <a:cs typeface="Times New Roman"/>
              </a:rPr>
              <a:t>	Украина	</a:t>
            </a:r>
            <a:r>
              <a:rPr lang="ru-RU" dirty="0" smtClean="0">
                <a:ea typeface="Calibri"/>
                <a:cs typeface="Times New Roman"/>
              </a:rPr>
              <a:t>26</a:t>
            </a:r>
          </a:p>
          <a:p>
            <a:pPr>
              <a:defRPr/>
            </a:pPr>
            <a:r>
              <a:rPr lang="ru-RU" dirty="0" smtClean="0"/>
              <a:t>152   Таджикистан</a:t>
            </a:r>
            <a:r>
              <a:rPr lang="ru-RU" dirty="0"/>
              <a:t>	</a:t>
            </a:r>
            <a:r>
              <a:rPr lang="ru-RU" dirty="0" smtClean="0"/>
              <a:t>23</a:t>
            </a:r>
          </a:p>
          <a:p>
            <a:pPr>
              <a:defRPr/>
            </a:pPr>
            <a:r>
              <a:rPr lang="ru-RU" dirty="0" smtClean="0"/>
              <a:t>166      Узбекистан</a:t>
            </a:r>
            <a:r>
              <a:rPr lang="ru-RU" dirty="0"/>
              <a:t>	18</a:t>
            </a:r>
          </a:p>
          <a:p>
            <a:pPr>
              <a:defRPr/>
            </a:pPr>
            <a:r>
              <a:rPr lang="ru-RU" dirty="0" smtClean="0"/>
              <a:t>169  Туркменистан</a:t>
            </a:r>
            <a:r>
              <a:rPr lang="ru-RU" dirty="0"/>
              <a:t>	</a:t>
            </a:r>
            <a:r>
              <a:rPr lang="ru-RU" dirty="0" smtClean="0"/>
              <a:t>17</a:t>
            </a:r>
          </a:p>
          <a:p>
            <a:pPr>
              <a:defRPr/>
            </a:pPr>
            <a:r>
              <a:rPr lang="ru-RU" dirty="0"/>
              <a:t>174	Сомали	</a:t>
            </a:r>
            <a:r>
              <a:rPr lang="ru-RU" dirty="0" smtClean="0"/>
              <a:t>  8</a:t>
            </a:r>
            <a:endParaRPr lang="ru-RU" dirty="0"/>
          </a:p>
          <a:p>
            <a:pPr>
              <a:defRPr/>
            </a:pPr>
            <a:endParaRPr lang="ru-RU" dirty="0"/>
          </a:p>
          <a:p>
            <a:pPr>
              <a:spcAft>
                <a:spcPts val="1000"/>
              </a:spcAft>
              <a:defRPr/>
            </a:pPr>
            <a:endParaRPr lang="ru-RU" dirty="0"/>
          </a:p>
          <a:p>
            <a:pPr>
              <a:spcAft>
                <a:spcPts val="1000"/>
              </a:spcAft>
              <a:defRPr/>
            </a:pP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100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Georgia" pitchFamily="18" charset="0"/>
              </a:rPr>
              <a:t>Нормативные  акты  </a:t>
            </a:r>
            <a:br>
              <a:rPr lang="ru-RU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b="1" smtClean="0">
                <a:solidFill>
                  <a:srgbClr val="C00000"/>
                </a:solidFill>
                <a:latin typeface="Georgia" pitchFamily="18" charset="0"/>
              </a:rPr>
              <a:t>Кыргызской Республики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600200"/>
            <a:ext cx="9036050" cy="506888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b="1" smtClean="0">
                <a:latin typeface="Georgia" pitchFamily="18" charset="0"/>
              </a:rPr>
              <a:t>Законы КР «О борьбе с коррупцией» (</a:t>
            </a:r>
            <a:r>
              <a:rPr lang="ru-RU" sz="2800" b="1" smtClean="0">
                <a:latin typeface="Times New Roman" pitchFamily="18" charset="0"/>
              </a:rPr>
              <a:t>2003</a:t>
            </a:r>
            <a:r>
              <a:rPr lang="ru-RU" sz="2800" b="1" smtClean="0">
                <a:latin typeface="Georgia" pitchFamily="18" charset="0"/>
              </a:rPr>
              <a:t>)</a:t>
            </a:r>
          </a:p>
          <a:p>
            <a:r>
              <a:rPr lang="ru-RU" sz="2800" b="1" smtClean="0">
                <a:latin typeface="Georgia" pitchFamily="18" charset="0"/>
              </a:rPr>
              <a:t>«О государственной службе»</a:t>
            </a:r>
          </a:p>
          <a:p>
            <a:r>
              <a:rPr lang="ru-RU" sz="2800" b="1" smtClean="0">
                <a:latin typeface="Georgia" pitchFamily="18" charset="0"/>
              </a:rPr>
              <a:t>« О государственных закупках»</a:t>
            </a:r>
          </a:p>
          <a:p>
            <a:r>
              <a:rPr lang="ru-RU" sz="2800" b="1" smtClean="0">
                <a:latin typeface="Georgia" pitchFamily="18" charset="0"/>
              </a:rPr>
              <a:t>«О противодействии коррупции» (</a:t>
            </a:r>
            <a:r>
              <a:rPr lang="ru-RU" sz="2800" b="1" smtClean="0">
                <a:latin typeface="Times New Roman" pitchFamily="18" charset="0"/>
              </a:rPr>
              <a:t>2008г.)</a:t>
            </a:r>
          </a:p>
          <a:p>
            <a:r>
              <a:rPr lang="ru-RU" b="1" smtClean="0">
                <a:latin typeface="Georgia" pitchFamily="18" charset="0"/>
              </a:rPr>
              <a:t>«</a:t>
            </a:r>
            <a:r>
              <a:rPr lang="ru-RU" sz="2800" b="1" smtClean="0">
                <a:solidFill>
                  <a:srgbClr val="2B2B2B"/>
                </a:solidFill>
                <a:latin typeface="Georgia" pitchFamily="18" charset="0"/>
                <a:cs typeface="Times New Roman" pitchFamily="18" charset="0"/>
              </a:rPr>
              <a:t>О декларировании и публикации сведений о доходах, обязательствах и имуществе лиц, занимающих  </a:t>
            </a:r>
            <a:r>
              <a:rPr lang="ru-RU" sz="2800" b="1" smtClean="0">
                <a:latin typeface="Georgia" pitchFamily="18" charset="0"/>
                <a:cs typeface="Times New Roman" pitchFamily="18" charset="0"/>
              </a:rPr>
              <a:t>политические </a:t>
            </a:r>
            <a:r>
              <a:rPr lang="ru-RU" sz="2800" b="1" smtClean="0">
                <a:solidFill>
                  <a:srgbClr val="2B2B2B"/>
                </a:solidFill>
                <a:latin typeface="Georgia" pitchFamily="18" charset="0"/>
                <a:cs typeface="Times New Roman" pitchFamily="18" charset="0"/>
              </a:rPr>
              <a:t>и иные специальные </a:t>
            </a:r>
            <a:r>
              <a:rPr lang="ru-RU" sz="2800" b="1" smtClean="0">
                <a:latin typeface="Georgia" pitchFamily="18" charset="0"/>
                <a:cs typeface="Times New Roman" pitchFamily="18" charset="0"/>
              </a:rPr>
              <a:t>государственные </a:t>
            </a:r>
            <a:r>
              <a:rPr lang="ru-RU" sz="2800" b="1" smtClean="0">
                <a:solidFill>
                  <a:srgbClr val="2B2B2B"/>
                </a:solidFill>
                <a:latin typeface="Georgia" pitchFamily="18" charset="0"/>
                <a:cs typeface="Times New Roman" pitchFamily="18" charset="0"/>
              </a:rPr>
              <a:t>должности, а также их близких родственников </a:t>
            </a:r>
            <a:r>
              <a:rPr lang="ru-RU" sz="2800" b="1" smtClean="0">
                <a:latin typeface="Georgia" pitchFamily="18" charset="0"/>
              </a:rPr>
              <a:t>»</a:t>
            </a:r>
          </a:p>
          <a:p>
            <a:r>
              <a:rPr lang="ru-RU" sz="2400" b="1" smtClean="0">
                <a:latin typeface="Georgia" pitchFamily="18" charset="0"/>
              </a:rPr>
              <a:t>Указ «Об этике государственных служащих» </a:t>
            </a:r>
            <a:r>
              <a:rPr lang="ru-RU" sz="2800" b="1" smtClean="0">
                <a:latin typeface="Georgia" pitchFamily="18" charset="0"/>
              </a:rPr>
              <a:t>и др.</a:t>
            </a:r>
          </a:p>
        </p:txBody>
      </p:sp>
      <p:pic>
        <p:nvPicPr>
          <p:cNvPr id="91139" name="Picture 4" descr="icon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8032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b="1" smtClean="0">
                <a:latin typeface="Georgia" pitchFamily="18" charset="0"/>
              </a:rPr>
              <a:t>Национальная стратегия борьбы с коррупцией в Кыргызской Республике. (2009г.)</a:t>
            </a:r>
          </a:p>
          <a:p>
            <a:r>
              <a:rPr lang="ru-RU" b="1" smtClean="0"/>
              <a:t> </a:t>
            </a:r>
            <a:r>
              <a:rPr lang="ru-RU" sz="2400" b="1" smtClean="0">
                <a:latin typeface="Georgia" pitchFamily="18" charset="0"/>
              </a:rPr>
              <a:t>Государственная  стратегия антикоррупционной политики Кыргызской Республики и мерах по противодействию коррупции </a:t>
            </a:r>
          </a:p>
          <a:p>
            <a:pPr>
              <a:buFont typeface="Arial" charset="0"/>
              <a:buNone/>
            </a:pPr>
            <a:endParaRPr lang="ru-RU" sz="2400" smtClean="0">
              <a:latin typeface="Georgia" pitchFamily="18" charset="0"/>
            </a:endParaRPr>
          </a:p>
          <a:p>
            <a:pPr>
              <a:buFont typeface="Arial" charset="0"/>
              <a:buNone/>
            </a:pPr>
            <a:r>
              <a:rPr lang="ru-RU" sz="2400" b="1" smtClean="0">
                <a:latin typeface="Georgia" pitchFamily="18" charset="0"/>
              </a:rPr>
              <a:t>                        от 2 февраля 2012 года УП № 26</a:t>
            </a:r>
          </a:p>
          <a:p>
            <a:endParaRPr lang="ru-RU" sz="2400" smtClean="0">
              <a:latin typeface="Georgia" pitchFamily="18" charset="0"/>
            </a:endParaRPr>
          </a:p>
        </p:txBody>
      </p:sp>
      <p:sp>
        <p:nvSpPr>
          <p:cNvPr id="9216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Georgia" pitchFamily="18" charset="0"/>
              </a:rPr>
              <a:t>Нормативные  акты  </a:t>
            </a:r>
            <a:br>
              <a:rPr lang="ru-RU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b="1" smtClean="0">
                <a:solidFill>
                  <a:srgbClr val="C00000"/>
                </a:solidFill>
                <a:latin typeface="Georgia" pitchFamily="18" charset="0"/>
              </a:rPr>
              <a:t>Кыргызской Республики</a:t>
            </a:r>
          </a:p>
        </p:txBody>
      </p:sp>
      <p:pic>
        <p:nvPicPr>
          <p:cNvPr id="92163" name="Picture 4" descr="icon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8032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507412" cy="981075"/>
          </a:xfrm>
        </p:spPr>
        <p:txBody>
          <a:bodyPr/>
          <a:lstStyle/>
          <a:p>
            <a:r>
              <a:rPr lang="ru-RU" b="1" smtClean="0">
                <a:solidFill>
                  <a:srgbClr val="695F4D"/>
                </a:solidFill>
                <a:latin typeface="Arial" charset="0"/>
              </a:rPr>
              <a:t>III. Цель и задачи стратегии</a:t>
            </a:r>
            <a:r>
              <a:rPr lang="ru-RU" sz="2400" b="1" smtClean="0">
                <a:solidFill>
                  <a:srgbClr val="695F4D"/>
                </a:solidFill>
                <a:latin typeface="Arial" charset="0"/>
              </a:rPr>
              <a:t/>
            </a:r>
            <a:br>
              <a:rPr lang="ru-RU" sz="2400" b="1" smtClean="0">
                <a:solidFill>
                  <a:srgbClr val="695F4D"/>
                </a:solidFill>
                <a:latin typeface="Arial" charset="0"/>
              </a:rPr>
            </a:b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765175"/>
            <a:ext cx="8435975" cy="597693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mtClean="0">
                <a:solidFill>
                  <a:srgbClr val="333333"/>
                </a:solidFill>
                <a:latin typeface="Helvetica"/>
                <a:cs typeface="Times New Roman" pitchFamily="18" charset="0"/>
              </a:rPr>
              <a:t>Цель антикоррупционной Стратегии - уменьшение уровня коррупции в Кыргызской Республике путем устранения причин, порождающих ее, адекватных правоохранительных мер, а также через создание в обществе нетерпимого отношения к коррупции с помощью координации сил и средств различных государственных структур, общественности, международных донорских организаций</a:t>
            </a:r>
            <a:endParaRPr lang="ru-RU" smtClean="0"/>
          </a:p>
        </p:txBody>
      </p:sp>
      <p:pic>
        <p:nvPicPr>
          <p:cNvPr id="93187" name="Picture 6" descr="D:\СТАРЫЙ КОМПЬЮТЕР\Документы\Коррупция\Плакаты\imgpreview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5300663"/>
            <a:ext cx="13366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2B2B2B"/>
                </a:solidFill>
                <a:latin typeface="Georgia" pitchFamily="18" charset="0"/>
                <a:cs typeface="Times New Roman" pitchFamily="18" charset="0"/>
              </a:rPr>
              <a:t>Основными принципами </a:t>
            </a:r>
            <a:r>
              <a:rPr lang="ru-RU" sz="3200" b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Стратегии</a:t>
            </a:r>
            <a:r>
              <a:rPr lang="ru-RU" sz="3200" b="1" smtClean="0">
                <a:solidFill>
                  <a:srgbClr val="2B2B2B"/>
                </a:solidFill>
                <a:latin typeface="Georgia" pitchFamily="18" charset="0"/>
                <a:cs typeface="Times New Roman" pitchFamily="18" charset="0"/>
              </a:rPr>
              <a:t> являются:</a:t>
            </a:r>
            <a:r>
              <a:rPr lang="ru-RU" sz="3200" b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b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lang="ru-RU" sz="3200" b="1" smtClean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5538"/>
            <a:ext cx="8964613" cy="55435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indent="250825" algn="just">
              <a:lnSpc>
                <a:spcPct val="115000"/>
              </a:lnSpc>
              <a:spcAft>
                <a:spcPts val="600"/>
              </a:spcAft>
            </a:pPr>
            <a:r>
              <a:rPr lang="ru-RU" smtClean="0">
                <a:solidFill>
                  <a:srgbClr val="2B2B2B"/>
                </a:solidFill>
                <a:latin typeface="Arial" charset="0"/>
                <a:cs typeface="Times New Roman" pitchFamily="18" charset="0"/>
              </a:rPr>
              <a:t>- </a:t>
            </a:r>
            <a:r>
              <a:rPr lang="ru-RU" smtClean="0">
                <a:solidFill>
                  <a:srgbClr val="2B2B2B"/>
                </a:solidFill>
                <a:latin typeface="Georgia" pitchFamily="18" charset="0"/>
                <a:cs typeface="Times New Roman" pitchFamily="18" charset="0"/>
              </a:rPr>
              <a:t>признание коррупции одной из главнейших угроз национальной безопасности </a:t>
            </a:r>
            <a:r>
              <a:rPr lang="ru-RU" b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Кыргызской</a:t>
            </a:r>
            <a:r>
              <a:rPr lang="ru-RU" smtClean="0">
                <a:solidFill>
                  <a:srgbClr val="2B2B2B"/>
                </a:solidFill>
                <a:latin typeface="Georgia" pitchFamily="18" charset="0"/>
                <a:cs typeface="Times New Roman" pitchFamily="18" charset="0"/>
              </a:rPr>
              <a:t> </a:t>
            </a:r>
            <a:r>
              <a:rPr lang="ru-RU" b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Республики</a:t>
            </a:r>
            <a:r>
              <a:rPr lang="ru-RU" smtClean="0">
                <a:solidFill>
                  <a:srgbClr val="2B2B2B"/>
                </a:solidFill>
                <a:latin typeface="Georgia" pitchFamily="18" charset="0"/>
                <a:cs typeface="Times New Roman" pitchFamily="18" charset="0"/>
              </a:rPr>
              <a:t>;</a:t>
            </a:r>
            <a:endParaRPr lang="ru-RU" sz="280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indent="250825" algn="just">
              <a:lnSpc>
                <a:spcPct val="115000"/>
              </a:lnSpc>
              <a:spcAft>
                <a:spcPts val="600"/>
              </a:spcAft>
            </a:pPr>
            <a:r>
              <a:rPr lang="ru-RU" smtClean="0">
                <a:solidFill>
                  <a:srgbClr val="2B2B2B"/>
                </a:solidFill>
                <a:latin typeface="Georgia" pitchFamily="18" charset="0"/>
                <a:cs typeface="Times New Roman" pitchFamily="18" charset="0"/>
              </a:rPr>
              <a:t>- </a:t>
            </a:r>
            <a:r>
              <a:rPr lang="ru-RU" sz="2800" smtClean="0">
                <a:solidFill>
                  <a:srgbClr val="2B2B2B"/>
                </a:solidFill>
                <a:latin typeface="Georgia" pitchFamily="18" charset="0"/>
                <a:cs typeface="Times New Roman" pitchFamily="18" charset="0"/>
              </a:rPr>
              <a:t>использование в противодействии коррупции системы мер, включающей в себя меры по предупреждению коррупции, по уголовному преследованию лиц, совершивших коррупционные преступления, и по минимизации последствий коррупционных действий;</a:t>
            </a:r>
            <a:endParaRPr lang="ru-RU" sz="2800" smtClean="0">
              <a:latin typeface="Georgia" pitchFamily="18" charset="0"/>
            </a:endParaRPr>
          </a:p>
          <a:p>
            <a:pPr indent="250825"/>
            <a:endParaRPr lang="ru-RU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40873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just"/>
            <a:r>
              <a:rPr lang="ru-RU" b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Коррупция -</a:t>
            </a:r>
            <a:r>
              <a:rPr lang="ru-RU" b="1" smtClean="0">
                <a:solidFill>
                  <a:srgbClr val="2B2B2B"/>
                </a:solidFill>
                <a:latin typeface="Georgia" pitchFamily="18" charset="0"/>
                <a:cs typeface="Times New Roman" pitchFamily="18" charset="0"/>
              </a:rPr>
              <a:t> социальное явление, которое часто выражается в виде конкретного правонарушения, это не только взятки или хищения материальных ценностей у государства и граждан, а целая система неподконтрольных государству экономических и социальных отношений в обществе, обеспечивающих огромный коррупционный оборот финансовых и материальных ресурсов.</a:t>
            </a:r>
            <a:endParaRPr lang="ru-RU" b="1" smtClean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Причины коррупции: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549275"/>
            <a:ext cx="8642350" cy="6048375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 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 - Незнание и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непонимание законов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населением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   - Желание легкой наживы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  -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Низкая заработная плата государственных служащих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  -  Частая сменяемость лиц на различных должностях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   - Нестабильность в стране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  -  Коррупция как привычка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  - Низкий уровень жизни населения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  - Слабая развитость государственных институтов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 -  Безработица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  - Неразвитость институтов гражданского общества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-  Кумовство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 политическое покровительство, которые приводят к формированию тайных соглашений, ослабляющих механизмы контроля над коррупцией.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marL="365760" indent="-36576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6259" name="Picture 8" descr="D:\СТАРЫЙ КОМПЬЮТЕР\Документы\Коррупция\Плакаты\imgpreview (1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5732463"/>
            <a:ext cx="1595437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748712" cy="1143000"/>
          </a:xfrm>
        </p:spPr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виды  коррупционных проявлений:</a:t>
            </a:r>
            <a:r>
              <a:rPr lang="ru-RU" sz="3600" b="1" smtClean="0">
                <a:solidFill>
                  <a:srgbClr val="FF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rgbClr val="FF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lang="ru-RU" sz="3600" b="1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196975"/>
            <a:ext cx="8712200" cy="554513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indent="250825" algn="just">
              <a:lnSpc>
                <a:spcPct val="115000"/>
              </a:lnSpc>
              <a:spcAft>
                <a:spcPts val="600"/>
              </a:spcAft>
            </a:pPr>
            <a:r>
              <a:rPr lang="ru-RU" b="1" smtClean="0">
                <a:solidFill>
                  <a:srgbClr val="2B2B2B"/>
                </a:solidFill>
                <a:latin typeface="Georgia" pitchFamily="18" charset="0"/>
                <a:cs typeface="Times New Roman" pitchFamily="18" charset="0"/>
              </a:rPr>
              <a:t>- по форме совершения (бытовая, системная, смешанная);</a:t>
            </a:r>
            <a:endParaRPr lang="ru-RU" sz="2800" b="1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indent="250825" algn="just">
              <a:lnSpc>
                <a:spcPct val="115000"/>
              </a:lnSpc>
              <a:spcAft>
                <a:spcPts val="600"/>
              </a:spcAft>
            </a:pPr>
            <a:r>
              <a:rPr lang="ru-RU" b="1" smtClean="0">
                <a:solidFill>
                  <a:srgbClr val="2B2B2B"/>
                </a:solidFill>
                <a:latin typeface="Georgia" pitchFamily="18" charset="0"/>
                <a:cs typeface="Times New Roman" pitchFamily="18" charset="0"/>
              </a:rPr>
              <a:t>- по характеру действий (связана с исполнением законов, действующих в упрощенном порядке);</a:t>
            </a:r>
            <a:endParaRPr lang="ru-RU" sz="2800" b="1" smtClean="0">
              <a:latin typeface="Georgia" pitchFamily="18" charset="0"/>
            </a:endParaRPr>
          </a:p>
          <a:p>
            <a:pPr indent="250825" algn="just">
              <a:lnSpc>
                <a:spcPct val="115000"/>
              </a:lnSpc>
              <a:spcAft>
                <a:spcPts val="600"/>
              </a:spcAft>
            </a:pPr>
            <a:r>
              <a:rPr lang="ru-RU" b="1" smtClean="0">
                <a:solidFill>
                  <a:srgbClr val="2B2B2B"/>
                </a:solidFill>
                <a:latin typeface="Georgia" pitchFamily="18" charset="0"/>
                <a:cs typeface="Times New Roman" pitchFamily="18" charset="0"/>
              </a:rPr>
              <a:t>- по способу совершения (получатель провоцирует или вымогает, а также силовое воздействие - наезды).</a:t>
            </a:r>
            <a:endParaRPr lang="ru-RU" sz="2800" b="1" smtClean="0">
              <a:latin typeface="Georgia" pitchFamily="18" charset="0"/>
            </a:endParaRPr>
          </a:p>
          <a:p>
            <a:pPr indent="250825"/>
            <a:endParaRPr lang="ru-RU" b="1" smtClean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AutoShape 4"/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7499350" cy="428148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round/>
          </a:ln>
        </p:spPr>
        <p:txBody>
          <a:bodyPr wrap="none" anchor="ctr"/>
          <a:lstStyle/>
          <a:p>
            <a:pPr marL="0" indent="0">
              <a:buFont typeface="Arial" charset="0"/>
              <a:buNone/>
            </a:pPr>
            <a:r>
              <a:rPr lang="ru-RU" sz="4800" b="1" smtClean="0">
                <a:solidFill>
                  <a:srgbClr val="1B06BA"/>
                </a:solidFill>
                <a:latin typeface="Georgia" pitchFamily="18" charset="0"/>
              </a:rPr>
              <a:t>ЧТО НЕОБХОДИМО </a:t>
            </a:r>
          </a:p>
          <a:p>
            <a:pPr marL="0" indent="0">
              <a:buFont typeface="Arial" charset="0"/>
              <a:buNone/>
            </a:pPr>
            <a:r>
              <a:rPr lang="ru-RU" sz="4800" b="1" smtClean="0">
                <a:solidFill>
                  <a:srgbClr val="1B06BA"/>
                </a:solidFill>
                <a:latin typeface="Georgia" pitchFamily="18" charset="0"/>
              </a:rPr>
              <a:t>ЗНАТЬ   О </a:t>
            </a:r>
          </a:p>
          <a:p>
            <a:pPr marL="0" indent="0">
              <a:buFont typeface="Arial" charset="0"/>
              <a:buNone/>
            </a:pPr>
            <a:r>
              <a:rPr lang="ru-RU" sz="4800" b="1" smtClean="0">
                <a:solidFill>
                  <a:srgbClr val="1B06BA"/>
                </a:solidFill>
                <a:latin typeface="Georgia" pitchFamily="18" charset="0"/>
              </a:rPr>
              <a:t>КОРРУПЦИИ ?</a:t>
            </a:r>
          </a:p>
        </p:txBody>
      </p:sp>
      <p:pic>
        <p:nvPicPr>
          <p:cNvPr id="77827" name="Рисунок 4" descr="D:\СТАРЫЙ КОМПЬЮТЕР\Документы\Оформление\Рисунки\1391069705_1338558022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8"/>
            <a:ext cx="18256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C1016"/>
                </a:solidFill>
                <a:latin typeface="Georgia" pitchFamily="18" charset="0"/>
              </a:rPr>
              <a:t>Виды коррупции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8172450" cy="53276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400" b="1" dirty="0"/>
              <a:t>Бытовая коррупция</a:t>
            </a:r>
            <a:r>
              <a:rPr lang="ru-RU" sz="2400" dirty="0"/>
              <a:t> порождается взаимодействием рядовых граждан и чиновников. В неё входят различные подарки от граждан и услуги должностному лицу и членам его семьи. </a:t>
            </a:r>
          </a:p>
          <a:p>
            <a:pPr>
              <a:lnSpc>
                <a:spcPct val="80000"/>
              </a:lnSpc>
              <a:defRPr/>
            </a:pPr>
            <a:endParaRPr lang="ru-RU" sz="2400" dirty="0"/>
          </a:p>
          <a:p>
            <a:pPr>
              <a:lnSpc>
                <a:spcPct val="80000"/>
              </a:lnSpc>
              <a:defRPr/>
            </a:pPr>
            <a:r>
              <a:rPr lang="ru-RU" sz="2400" b="1" dirty="0"/>
              <a:t>Деловая коррупция</a:t>
            </a:r>
            <a:r>
              <a:rPr lang="ru-RU" sz="2400" dirty="0"/>
              <a:t> возникает при взаимодействии власти и бизнеса. Например, в случае хозяйственного спора, стороны могут стремиться заручиться поддержкой судьи с целью вынесения решения в свою пользу.</a:t>
            </a:r>
          </a:p>
          <a:p>
            <a:pPr>
              <a:lnSpc>
                <a:spcPct val="80000"/>
              </a:lnSpc>
              <a:defRPr/>
            </a:pPr>
            <a:endParaRPr lang="ru-RU" sz="2400" dirty="0"/>
          </a:p>
          <a:p>
            <a:pPr>
              <a:lnSpc>
                <a:spcPct val="80000"/>
              </a:lnSpc>
              <a:defRPr/>
            </a:pPr>
            <a:r>
              <a:rPr lang="ru-RU" sz="2400" b="1" dirty="0"/>
              <a:t>Коррупция верховной власти</a:t>
            </a:r>
            <a:r>
              <a:rPr lang="ru-RU" sz="2400" dirty="0"/>
              <a:t> относится к политическому руководству и верховным судам в демократических системах. Она касается стоящих у власти групп, недобросовестное поведение которых состоит в осуществлении политики в своих интересах и в ущерб интересам избирателей.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625" y="285750"/>
            <a:ext cx="8715375" cy="12144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pc="-300" dirty="0" smtClean="0">
                <a:solidFill>
                  <a:srgbClr val="FF0000"/>
                </a:solidFill>
                <a:latin typeface="Arial Black" pitchFamily="34" charset="0"/>
              </a:rPr>
              <a:t>ОБЛАСТИ  РАСПРОСТРАНЕНИЯ</a:t>
            </a:r>
            <a:endParaRPr lang="ru-RU" spc="-3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9330" name="Rectangle 1"/>
          <p:cNvSpPr>
            <a:spLocks noChangeArrowheads="1"/>
          </p:cNvSpPr>
          <p:nvPr/>
        </p:nvSpPr>
        <p:spPr bwMode="auto">
          <a:xfrm rot="10800000" flipV="1">
            <a:off x="428625" y="500063"/>
            <a:ext cx="4357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400">
              <a:solidFill>
                <a:srgbClr val="CCEDB1"/>
              </a:solidFill>
              <a:latin typeface="Impact" pitchFamily="34" charset="0"/>
            </a:endParaRPr>
          </a:p>
          <a:p>
            <a:pPr eaLnBrk="0" hangingPunct="0">
              <a:buClr>
                <a:srgbClr val="B0105C"/>
              </a:buClr>
              <a:buSzPct val="110000"/>
            </a:pPr>
            <a:r>
              <a:rPr lang="ru-RU" sz="2400">
                <a:solidFill>
                  <a:srgbClr val="CCEDB1"/>
                </a:solidFill>
                <a:latin typeface="Impact" pitchFamily="34" charset="0"/>
                <a:ea typeface="Times New Roman" pitchFamily="18" charset="0"/>
                <a:cs typeface="Calibri" pitchFamily="34" charset="0"/>
              </a:rPr>
              <a:t>медицинские организации</a:t>
            </a:r>
            <a:endParaRPr lang="ru-RU" sz="2400">
              <a:solidFill>
                <a:srgbClr val="CCEDB1"/>
              </a:solidFill>
              <a:latin typeface="Impact" pitchFamily="34" charset="0"/>
            </a:endParaRPr>
          </a:p>
          <a:p>
            <a:pPr eaLnBrk="0" hangingPunct="0"/>
            <a:endParaRPr lang="ru-RU" sz="2400">
              <a:solidFill>
                <a:srgbClr val="CCEDB1"/>
              </a:solidFill>
              <a:latin typeface="Impac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1285860"/>
            <a:ext cx="4143404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EA157A">
                  <a:lumMod val="75000"/>
                </a:srgbClr>
              </a:buClr>
              <a:buSzPct val="110000"/>
              <a:buFont typeface="Arial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закупка оборудования и лекарств по завышенным ценам; </a:t>
            </a:r>
          </a:p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EA157A">
                  <a:lumMod val="75000"/>
                </a:srgbClr>
              </a:buClr>
              <a:buSzPct val="110000"/>
              <a:buFont typeface="Arial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выдача несоответствующих действительности медицинских заключений; </a:t>
            </a:r>
          </a:p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EA157A">
                  <a:lumMod val="75000"/>
                </a:srgbClr>
              </a:buClr>
              <a:buSzPct val="110000"/>
              <a:buFont typeface="Arial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приоритетное обслуживание одних граждан за счёт других</a:t>
            </a:r>
          </a:p>
        </p:txBody>
      </p:sp>
      <p:sp>
        <p:nvSpPr>
          <p:cNvPr id="99334" name="Rectangle 1"/>
          <p:cNvSpPr>
            <a:spLocks noChangeArrowheads="1"/>
          </p:cNvSpPr>
          <p:nvPr/>
        </p:nvSpPr>
        <p:spPr bwMode="auto">
          <a:xfrm rot="10800000" flipV="1">
            <a:off x="4929188" y="514350"/>
            <a:ext cx="4214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400">
              <a:solidFill>
                <a:srgbClr val="CCEDB1"/>
              </a:solidFill>
              <a:latin typeface="Impact" pitchFamily="34" charset="0"/>
            </a:endParaRPr>
          </a:p>
          <a:p>
            <a:pPr eaLnBrk="0" hangingPunct="0">
              <a:buClr>
                <a:srgbClr val="B0105C"/>
              </a:buClr>
              <a:buSzPct val="110000"/>
            </a:pPr>
            <a:r>
              <a:rPr lang="ru-RU" sz="2400">
                <a:solidFill>
                  <a:srgbClr val="CCEDB1"/>
                </a:solidFill>
                <a:latin typeface="Impact" pitchFamily="34" charset="0"/>
                <a:ea typeface="Times New Roman" pitchFamily="18" charset="0"/>
                <a:cs typeface="Calibri" pitchFamily="34" charset="0"/>
              </a:rPr>
              <a:t>автоинспекции </a:t>
            </a:r>
            <a:endParaRPr lang="ru-RU" sz="2400">
              <a:solidFill>
                <a:srgbClr val="CCEDB1"/>
              </a:solidFill>
              <a:latin typeface="Impact" pitchFamily="34" charset="0"/>
            </a:endParaRPr>
          </a:p>
          <a:p>
            <a:pPr eaLnBrk="0" hangingPunct="0"/>
            <a:endParaRPr lang="ru-RU" sz="2400">
              <a:solidFill>
                <a:srgbClr val="CCEDB1"/>
              </a:solidFill>
              <a:latin typeface="Impact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596" y="1285860"/>
            <a:ext cx="4143404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EA157A">
                  <a:lumMod val="75000"/>
                </a:srgbClr>
              </a:buClr>
              <a:buSzPct val="110000"/>
              <a:buFont typeface="Arial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необоснованное предоставление лицензий (водительских прав, справок о прохождении техосмотра); </a:t>
            </a:r>
          </a:p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EA157A">
                  <a:lumMod val="75000"/>
                </a:srgbClr>
              </a:buClr>
              <a:buSzPct val="110000"/>
              <a:buFont typeface="Arial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отсутствие законного наказания для нарушителей правил пользования дорогами; </a:t>
            </a:r>
          </a:p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EA157A">
                  <a:lumMod val="75000"/>
                </a:srgbClr>
              </a:buClr>
              <a:buSzPct val="110000"/>
              <a:buFont typeface="Arial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фальсификация сведений и выводов о дорожно-транспортных происшествиях в пользу заинтересованных лиц.</a:t>
            </a:r>
          </a:p>
        </p:txBody>
      </p:sp>
      <p:sp>
        <p:nvSpPr>
          <p:cNvPr id="99338" name="Rectangle 1"/>
          <p:cNvSpPr>
            <a:spLocks noChangeArrowheads="1"/>
          </p:cNvSpPr>
          <p:nvPr/>
        </p:nvSpPr>
        <p:spPr bwMode="auto">
          <a:xfrm rot="10800000" flipV="1">
            <a:off x="428625" y="2928938"/>
            <a:ext cx="4357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400">
              <a:solidFill>
                <a:srgbClr val="CCEDB1"/>
              </a:solidFill>
              <a:latin typeface="Impact" pitchFamily="34" charset="0"/>
            </a:endParaRPr>
          </a:p>
          <a:p>
            <a:pPr eaLnBrk="0" hangingPunct="0">
              <a:buClr>
                <a:srgbClr val="B0105C"/>
              </a:buClr>
              <a:buSzPct val="110000"/>
            </a:pPr>
            <a:r>
              <a:rPr lang="ru-RU" sz="2400">
                <a:solidFill>
                  <a:srgbClr val="CCEDB1"/>
                </a:solidFill>
                <a:latin typeface="Impact" pitchFamily="34" charset="0"/>
                <a:ea typeface="Times New Roman" pitchFamily="18" charset="0"/>
                <a:cs typeface="Calibri" pitchFamily="34" charset="0"/>
              </a:rPr>
              <a:t>судебные органы </a:t>
            </a:r>
            <a:endParaRPr lang="ru-RU" sz="2400">
              <a:solidFill>
                <a:srgbClr val="CCEDB1"/>
              </a:solidFill>
              <a:latin typeface="Impact" pitchFamily="34" charset="0"/>
            </a:endParaRPr>
          </a:p>
          <a:p>
            <a:pPr eaLnBrk="0" hangingPunct="0"/>
            <a:endParaRPr lang="ru-RU" sz="2400">
              <a:solidFill>
                <a:srgbClr val="CCEDB1"/>
              </a:solidFill>
              <a:latin typeface="Impact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3714752"/>
            <a:ext cx="4143404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EA157A">
                  <a:lumMod val="75000"/>
                </a:srgbClr>
              </a:buClr>
              <a:buSzPct val="110000"/>
              <a:buFont typeface="Arial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предвзятое рассмотрение обстоятельств дела; принятие неправосудных решений; </a:t>
            </a:r>
          </a:p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EA157A">
                  <a:lumMod val="75000"/>
                </a:srgbClr>
              </a:buClr>
              <a:buSzPct val="110000"/>
              <a:buFont typeface="Arial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нарушение процессуальных норм; противоположные решения различных судов по одному и тому же делу; </a:t>
            </a:r>
          </a:p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EA157A">
                  <a:lumMod val="75000"/>
                </a:srgbClr>
              </a:buClr>
              <a:buSzPct val="110000"/>
              <a:buFont typeface="Arial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использование судов в качестве инструмента  </a:t>
            </a:r>
            <a:r>
              <a:rPr lang="ru-RU" b="1" dirty="0" err="1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рейдерства</a:t>
            </a:r>
            <a:r>
              <a:rPr lang="ru-RU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; </a:t>
            </a:r>
          </a:p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EA157A">
                  <a:lumMod val="75000"/>
                </a:srgbClr>
              </a:buClr>
              <a:buSzPct val="110000"/>
              <a:buFont typeface="Arial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предвзятое отношение к уголовным делам.</a:t>
            </a:r>
          </a:p>
        </p:txBody>
      </p:sp>
      <p:sp>
        <p:nvSpPr>
          <p:cNvPr id="99342" name="Rectangle 1"/>
          <p:cNvSpPr>
            <a:spLocks noChangeArrowheads="1"/>
          </p:cNvSpPr>
          <p:nvPr/>
        </p:nvSpPr>
        <p:spPr bwMode="auto">
          <a:xfrm rot="10800000" flipV="1">
            <a:off x="4929188" y="3748088"/>
            <a:ext cx="4214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400">
              <a:solidFill>
                <a:srgbClr val="CCEDB1"/>
              </a:solidFill>
              <a:latin typeface="Impact" pitchFamily="34" charset="0"/>
            </a:endParaRPr>
          </a:p>
          <a:p>
            <a:pPr eaLnBrk="0" hangingPunct="0">
              <a:buClr>
                <a:srgbClr val="B0105C"/>
              </a:buClr>
              <a:buSzPct val="110000"/>
            </a:pPr>
            <a:r>
              <a:rPr lang="ru-RU" sz="2400">
                <a:solidFill>
                  <a:srgbClr val="CCEDB1"/>
                </a:solidFill>
                <a:latin typeface="Impact" pitchFamily="34" charset="0"/>
                <a:ea typeface="Times New Roman" pitchFamily="18" charset="0"/>
                <a:cs typeface="Calibri" pitchFamily="34" charset="0"/>
              </a:rPr>
              <a:t>налоговые органы</a:t>
            </a:r>
            <a:endParaRPr lang="ru-RU" sz="2400">
              <a:solidFill>
                <a:srgbClr val="CCEDB1"/>
              </a:solidFill>
              <a:latin typeface="Impact" pitchFamily="34" charset="0"/>
            </a:endParaRPr>
          </a:p>
          <a:p>
            <a:pPr eaLnBrk="0" hangingPunct="0"/>
            <a:endParaRPr lang="ru-RU" sz="2400">
              <a:solidFill>
                <a:srgbClr val="CCEDB1"/>
              </a:solidFill>
              <a:latin typeface="Impact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596" y="4514687"/>
            <a:ext cx="4143404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EA157A">
                  <a:lumMod val="75000"/>
                </a:srgbClr>
              </a:buClr>
              <a:buSzPct val="110000"/>
              <a:buFont typeface="Arial" pitchFamily="34" charset="0"/>
              <a:buChar char="•"/>
              <a:defRPr/>
            </a:pPr>
            <a:r>
              <a:rPr lang="ru-RU" b="1" dirty="0" err="1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невзимание</a:t>
            </a:r>
            <a:r>
              <a:rPr lang="ru-RU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налогов в полном объёме; </a:t>
            </a:r>
          </a:p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EA157A">
                  <a:lumMod val="75000"/>
                </a:srgbClr>
              </a:buClr>
              <a:buSzPct val="110000"/>
              <a:buFont typeface="Arial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возвращение НДС; </a:t>
            </a:r>
          </a:p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EA157A">
                  <a:lumMod val="75000"/>
                </a:srgbClr>
              </a:buClr>
              <a:buSzPct val="110000"/>
              <a:buFont typeface="Arial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вызванная конкурентами проверка и остановка производства.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625" y="285750"/>
            <a:ext cx="8715375" cy="12144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pc="-300" dirty="0" smtClean="0">
                <a:solidFill>
                  <a:srgbClr val="FF0000"/>
                </a:solidFill>
                <a:latin typeface="Arial Black" pitchFamily="34" charset="0"/>
              </a:rPr>
              <a:t>ОБЛАСТИ  РАСПРОСТРАНЕНИЯ</a:t>
            </a:r>
            <a:endParaRPr lang="ru-RU" spc="-3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1378" name="Rectangle 1"/>
          <p:cNvSpPr>
            <a:spLocks noChangeArrowheads="1"/>
          </p:cNvSpPr>
          <p:nvPr/>
        </p:nvSpPr>
        <p:spPr bwMode="auto">
          <a:xfrm rot="10800000" flipV="1">
            <a:off x="428625" y="500063"/>
            <a:ext cx="4357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400">
              <a:solidFill>
                <a:srgbClr val="CCEDB1"/>
              </a:solidFill>
              <a:latin typeface="Impact" pitchFamily="34" charset="0"/>
            </a:endParaRPr>
          </a:p>
          <a:p>
            <a:pPr eaLnBrk="0" hangingPunct="0">
              <a:buClr>
                <a:srgbClr val="B0105C"/>
              </a:buClr>
              <a:buSzPct val="110000"/>
            </a:pPr>
            <a:r>
              <a:rPr lang="ru-RU" sz="2400">
                <a:solidFill>
                  <a:srgbClr val="CCEDB1"/>
                </a:solidFill>
                <a:latin typeface="Impact" pitchFamily="34" charset="0"/>
                <a:ea typeface="Times New Roman" pitchFamily="18" charset="0"/>
                <a:cs typeface="Calibri" pitchFamily="34" charset="0"/>
              </a:rPr>
              <a:t>правоохранительные органы </a:t>
            </a:r>
            <a:endParaRPr lang="ru-RU" sz="2400">
              <a:solidFill>
                <a:srgbClr val="CCEDB1"/>
              </a:solidFill>
              <a:latin typeface="Impact" pitchFamily="34" charset="0"/>
            </a:endParaRPr>
          </a:p>
          <a:p>
            <a:pPr eaLnBrk="0" hangingPunct="0"/>
            <a:endParaRPr lang="ru-RU" sz="2400">
              <a:solidFill>
                <a:srgbClr val="CCEDB1"/>
              </a:solidFill>
              <a:latin typeface="Impac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1285860"/>
            <a:ext cx="4143404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EA157A">
                  <a:lumMod val="75000"/>
                </a:srgbClr>
              </a:buClr>
              <a:buSzPct val="110000"/>
              <a:buFont typeface="Arial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возбуждение и прекращение уголовных дел, а также направление их на дополнительное расследование;</a:t>
            </a:r>
          </a:p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EA157A">
                  <a:lumMod val="75000"/>
                </a:srgbClr>
              </a:buClr>
              <a:buSzPct val="110000"/>
              <a:buFont typeface="Arial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отсутствие законного наказания за правонарушения различной тяжести.</a:t>
            </a:r>
          </a:p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EA157A">
                  <a:lumMod val="75000"/>
                </a:srgbClr>
              </a:buClr>
              <a:buSzPct val="110000"/>
              <a:buFont typeface="Arial" pitchFamily="34" charset="0"/>
              <a:buChar char="•"/>
              <a:defRPr/>
            </a:pPr>
            <a:endParaRPr lang="ru-RU" dirty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01382" name="Rectangle 1"/>
          <p:cNvSpPr>
            <a:spLocks noChangeArrowheads="1"/>
          </p:cNvSpPr>
          <p:nvPr/>
        </p:nvSpPr>
        <p:spPr bwMode="auto">
          <a:xfrm rot="10800000" flipV="1">
            <a:off x="4929188" y="500063"/>
            <a:ext cx="42148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400">
              <a:solidFill>
                <a:srgbClr val="CCEDB1"/>
              </a:solidFill>
              <a:latin typeface="Impact" pitchFamily="34" charset="0"/>
            </a:endParaRPr>
          </a:p>
          <a:p>
            <a:pPr eaLnBrk="0" hangingPunct="0">
              <a:buClr>
                <a:srgbClr val="B0105C"/>
              </a:buClr>
              <a:buSzPct val="110000"/>
            </a:pPr>
            <a:r>
              <a:rPr lang="ru-RU" sz="2400">
                <a:solidFill>
                  <a:srgbClr val="CCEDB1"/>
                </a:solidFill>
                <a:latin typeface="Impact" pitchFamily="34" charset="0"/>
                <a:ea typeface="Times New Roman" pitchFamily="18" charset="0"/>
                <a:cs typeface="Calibri" pitchFamily="34" charset="0"/>
              </a:rPr>
              <a:t>бюрократия</a:t>
            </a:r>
            <a:endParaRPr lang="ru-RU" sz="2400">
              <a:solidFill>
                <a:srgbClr val="CCEDB1"/>
              </a:solidFill>
              <a:latin typeface="Impact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596" y="1285860"/>
            <a:ext cx="4143404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EA157A">
                  <a:lumMod val="75000"/>
                </a:srgbClr>
              </a:buClr>
              <a:buSzPct val="110000"/>
              <a:buFont typeface="Arial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взятки за оформление справок, разрешений, прочих документов.</a:t>
            </a:r>
          </a:p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EA157A">
                  <a:lumMod val="75000"/>
                </a:srgbClr>
              </a:buClr>
              <a:buSzPct val="110000"/>
              <a:buFont typeface="Arial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борьба с коррупцией: фактически является прикрытием для воровства средств, выделенных на ее реализацию</a:t>
            </a:r>
          </a:p>
        </p:txBody>
      </p:sp>
      <p:sp>
        <p:nvSpPr>
          <p:cNvPr id="101386" name="Rectangle 1"/>
          <p:cNvSpPr>
            <a:spLocks noChangeArrowheads="1"/>
          </p:cNvSpPr>
          <p:nvPr/>
        </p:nvSpPr>
        <p:spPr bwMode="auto">
          <a:xfrm rot="10800000" flipV="1">
            <a:off x="4929188" y="2714625"/>
            <a:ext cx="4214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400">
              <a:solidFill>
                <a:srgbClr val="CCEDB1"/>
              </a:solidFill>
              <a:latin typeface="Impact" pitchFamily="34" charset="0"/>
            </a:endParaRPr>
          </a:p>
          <a:p>
            <a:pPr eaLnBrk="0" hangingPunct="0">
              <a:buClr>
                <a:srgbClr val="B0105C"/>
              </a:buClr>
              <a:buSzPct val="110000"/>
            </a:pPr>
            <a:r>
              <a:rPr lang="ru-RU" sz="2400">
                <a:solidFill>
                  <a:srgbClr val="CCEDB1"/>
                </a:solidFill>
                <a:latin typeface="Impact" pitchFamily="34" charset="0"/>
                <a:ea typeface="Times New Roman" pitchFamily="18" charset="0"/>
                <a:cs typeface="Calibri" pitchFamily="34" charset="0"/>
              </a:rPr>
              <a:t>ВУЗы</a:t>
            </a:r>
            <a:endParaRPr lang="ru-RU" sz="2400">
              <a:solidFill>
                <a:srgbClr val="CCEDB1"/>
              </a:solidFill>
              <a:latin typeface="Impact" pitchFamily="34" charset="0"/>
            </a:endParaRPr>
          </a:p>
          <a:p>
            <a:pPr eaLnBrk="0" hangingPunct="0"/>
            <a:endParaRPr lang="ru-RU" sz="2400">
              <a:solidFill>
                <a:srgbClr val="CCEDB1"/>
              </a:solidFill>
              <a:latin typeface="Impact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596" y="3481521"/>
            <a:ext cx="414340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EA157A">
                  <a:lumMod val="75000"/>
                </a:srgbClr>
              </a:buClr>
              <a:buSzPct val="110000"/>
              <a:buFont typeface="Arial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покупка и продажа дипломов;</a:t>
            </a:r>
          </a:p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EA157A">
                  <a:lumMod val="75000"/>
                </a:srgbClr>
              </a:buClr>
              <a:buSzPct val="110000"/>
              <a:buFont typeface="Arial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завышение результатов экзаменов;</a:t>
            </a:r>
          </a:p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EA157A">
                  <a:lumMod val="75000"/>
                </a:srgbClr>
              </a:buClr>
              <a:buSzPct val="110000"/>
              <a:buFont typeface="Arial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поступление в ВУЗ людей с недостаточным уровнем знаний.</a:t>
            </a:r>
          </a:p>
        </p:txBody>
      </p:sp>
      <p:sp>
        <p:nvSpPr>
          <p:cNvPr id="101390" name="Rectangle 1"/>
          <p:cNvSpPr>
            <a:spLocks noChangeArrowheads="1"/>
          </p:cNvSpPr>
          <p:nvPr/>
        </p:nvSpPr>
        <p:spPr bwMode="auto">
          <a:xfrm rot="10800000" flipV="1">
            <a:off x="428625" y="2881313"/>
            <a:ext cx="4357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400">
              <a:solidFill>
                <a:srgbClr val="CCEDB1"/>
              </a:solidFill>
              <a:latin typeface="Impact" pitchFamily="34" charset="0"/>
            </a:endParaRPr>
          </a:p>
          <a:p>
            <a:pPr eaLnBrk="0" hangingPunct="0">
              <a:buClr>
                <a:srgbClr val="B0105C"/>
              </a:buClr>
              <a:buSzPct val="110000"/>
            </a:pPr>
            <a:r>
              <a:rPr lang="ru-RU" sz="2400">
                <a:solidFill>
                  <a:srgbClr val="CCEDB1"/>
                </a:solidFill>
                <a:latin typeface="Impact" pitchFamily="34" charset="0"/>
                <a:ea typeface="Times New Roman" pitchFamily="18" charset="0"/>
                <a:cs typeface="Calibri" pitchFamily="34" charset="0"/>
              </a:rPr>
              <a:t>таможенные службы </a:t>
            </a:r>
            <a:endParaRPr lang="ru-RU" sz="2400">
              <a:solidFill>
                <a:srgbClr val="CCEDB1"/>
              </a:solidFill>
              <a:latin typeface="Impact" pitchFamily="34" charset="0"/>
            </a:endParaRPr>
          </a:p>
          <a:p>
            <a:pPr eaLnBrk="0" hangingPunct="0"/>
            <a:endParaRPr lang="ru-RU" sz="2400">
              <a:solidFill>
                <a:srgbClr val="CCEDB1"/>
              </a:solidFill>
              <a:latin typeface="Impact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1024" y="3807182"/>
            <a:ext cx="4143404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EA157A">
                  <a:lumMod val="75000"/>
                </a:srgbClr>
              </a:buClr>
              <a:buSzPct val="110000"/>
              <a:buFont typeface="Arial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пропуск через границу запрещённых к перевозке товаров; </a:t>
            </a:r>
          </a:p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EA157A">
                  <a:lumMod val="75000"/>
                </a:srgbClr>
              </a:buClr>
              <a:buSzPct val="110000"/>
              <a:buFont typeface="Arial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возврат конфискованных товаров и валюты; </a:t>
            </a:r>
          </a:p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EA157A">
                  <a:lumMod val="75000"/>
                </a:srgbClr>
              </a:buClr>
              <a:buSzPct val="110000"/>
              <a:buFont typeface="Arial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занижение таможенных пошлин; просто отсутствие необоснованных задержек груза; </a:t>
            </a:r>
          </a:p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EA157A">
                  <a:lumMod val="75000"/>
                </a:srgbClr>
              </a:buClr>
              <a:buSzPct val="110000"/>
              <a:buFont typeface="Arial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необоснованные отсрочки таможенных платежей</a:t>
            </a:r>
          </a:p>
        </p:txBody>
      </p:sp>
      <p:sp>
        <p:nvSpPr>
          <p:cNvPr id="101394" name="Rectangle 1"/>
          <p:cNvSpPr>
            <a:spLocks noChangeArrowheads="1"/>
          </p:cNvSpPr>
          <p:nvPr/>
        </p:nvSpPr>
        <p:spPr bwMode="auto">
          <a:xfrm rot="10800000" flipV="1">
            <a:off x="4929188" y="4422775"/>
            <a:ext cx="4214812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>
              <a:solidFill>
                <a:srgbClr val="CCEDB1"/>
              </a:solidFill>
              <a:latin typeface="Impact" pitchFamily="34" charset="0"/>
            </a:endParaRPr>
          </a:p>
          <a:p>
            <a:pPr eaLnBrk="0" hangingPunct="0">
              <a:lnSpc>
                <a:spcPct val="70000"/>
              </a:lnSpc>
              <a:buClr>
                <a:srgbClr val="B0105C"/>
              </a:buClr>
              <a:buSzPct val="110000"/>
            </a:pPr>
            <a:r>
              <a:rPr lang="ru-RU" sz="2000">
                <a:solidFill>
                  <a:srgbClr val="CCEDB1"/>
                </a:solidFill>
                <a:latin typeface="Impact" pitchFamily="34" charset="0"/>
                <a:ea typeface="Times New Roman" pitchFamily="18" charset="0"/>
                <a:cs typeface="Calibri" pitchFamily="34" charset="0"/>
              </a:rPr>
              <a:t>лицензирование и регистрация предпринимательской деятельности </a:t>
            </a:r>
            <a:endParaRPr lang="ru-RU" sz="2000">
              <a:solidFill>
                <a:srgbClr val="CCEDB1"/>
              </a:solidFill>
              <a:latin typeface="Impact" pitchFamily="34" charset="0"/>
            </a:endParaRPr>
          </a:p>
          <a:p>
            <a:pPr eaLnBrk="0" hangingPunct="0"/>
            <a:endParaRPr lang="ru-RU" sz="2000">
              <a:solidFill>
                <a:srgbClr val="CCEDB1"/>
              </a:solidFill>
              <a:latin typeface="Impact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596" y="5429264"/>
            <a:ext cx="4143404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EA157A">
                  <a:lumMod val="75000"/>
                </a:srgbClr>
              </a:buClr>
              <a:buSzPct val="110000"/>
              <a:buFont typeface="Arial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выдача разрешений на размещение и проведение банковских операций с бюджетными средствами;</a:t>
            </a:r>
          </a:p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EA157A">
                  <a:lumMod val="75000"/>
                </a:srgbClr>
              </a:buClr>
              <a:buSzPct val="110000"/>
              <a:buFont typeface="Arial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получение кредитов  экспортных квот; </a:t>
            </a:r>
          </a:p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rgbClr val="EA157A">
                  <a:lumMod val="75000"/>
                </a:srgbClr>
              </a:buClr>
              <a:buSzPct val="110000"/>
              <a:buFont typeface="Arial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нотариальное удостоверение сделок.</a:t>
            </a:r>
          </a:p>
        </p:txBody>
      </p:sp>
    </p:spTree>
  </p:cSld>
  <p:clrMapOvr>
    <a:masterClrMapping/>
  </p:clrMapOvr>
  <p:transition spd="slow" advTm="3187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357188" y="1143000"/>
            <a:ext cx="4714875" cy="565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66700" indent="-266700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</a:rPr>
              <a:t>контроль за соблюдением условий лицензирования; </a:t>
            </a:r>
          </a:p>
          <a:p>
            <a:pPr marL="266700" indent="-266700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</a:rPr>
              <a:t>строительство и ремонт за счет бюджетных средств;</a:t>
            </a:r>
          </a:p>
          <a:p>
            <a:pPr marL="266700" indent="-266700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</a:rPr>
              <a:t>конкурсы на закупку товаров/услуг за счет бюджетных средств;</a:t>
            </a:r>
          </a:p>
          <a:p>
            <a:pPr marL="266700" indent="-266700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</a:rPr>
              <a:t>надзор за соблюдением правил охоты и рыболовства;</a:t>
            </a:r>
          </a:p>
          <a:p>
            <a:pPr marL="266700" indent="-266700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</a:rPr>
              <a:t>освобождение от призыва на военную службу в вооружённые силы;</a:t>
            </a:r>
          </a:p>
          <a:p>
            <a:pPr marL="266700" indent="-266700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</a:rPr>
              <a:t>государственная регистрация, аттестация и аккредитация негосударственных высших учебных заведений.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874396"/>
              </a:buClr>
              <a:buSzPct val="110000"/>
              <a:buFont typeface="Arial" pitchFamily="34" charset="0"/>
              <a:buChar char="•"/>
              <a:defRPr/>
            </a:pPr>
            <a:endParaRPr lang="ru-RU" sz="2400" i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657225"/>
          </a:xfrm>
          <a:solidFill>
            <a:schemeClr val="bg1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pc="-300" dirty="0" smtClean="0">
                <a:solidFill>
                  <a:srgbClr val="FF0000"/>
                </a:solidFill>
                <a:latin typeface="Arial Black" pitchFamily="34" charset="0"/>
              </a:rPr>
              <a:t>ОБЛАСТИ  РАСПРОСТРАНЕНИЯ</a:t>
            </a:r>
            <a:endParaRPr lang="ru-RU" spc="-3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5214938" y="1143001"/>
            <a:ext cx="3929062" cy="59465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66700" indent="-266700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</a:rPr>
              <a:t>поступление в специализированные общеобразовательные школы и дошкольные воспитательные учреждения;</a:t>
            </a:r>
          </a:p>
          <a:p>
            <a:pPr marL="266700" indent="-266700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</a:rPr>
              <a:t>прием на службу на позволяющие иметь значительный незаконный доход должности в государственных и муниципальных учреждениях;</a:t>
            </a:r>
          </a:p>
          <a:p>
            <a:pPr marL="266700" indent="-266700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</a:rPr>
              <a:t>формирование партийных избирательных списков.</a:t>
            </a:r>
          </a:p>
          <a:p>
            <a:pPr marL="266700" indent="-266700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SzPct val="110000"/>
              <a:defRPr/>
            </a:pPr>
            <a:endParaRPr lang="ru-RU" sz="1100" i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3937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Формы коррупции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981075"/>
            <a:ext cx="8280400" cy="5876925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300" b="1" dirty="0" smtClean="0">
                <a:solidFill>
                  <a:srgbClr val="002060"/>
                </a:solidFill>
              </a:rPr>
              <a:t>Взятка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300" b="1" dirty="0" smtClean="0">
                <a:solidFill>
                  <a:srgbClr val="002060"/>
                </a:solidFill>
              </a:rPr>
              <a:t>Мошенничество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300" b="1" dirty="0" smtClean="0">
                <a:solidFill>
                  <a:srgbClr val="002060"/>
                </a:solidFill>
              </a:rPr>
              <a:t>Вымогательство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300" b="1" dirty="0" smtClean="0">
                <a:solidFill>
                  <a:srgbClr val="002060"/>
                </a:solidFill>
              </a:rPr>
              <a:t>Фаворитизм</a:t>
            </a:r>
            <a:r>
              <a:rPr lang="ru-RU" sz="3900" b="1" dirty="0" smtClean="0">
                <a:solidFill>
                  <a:srgbClr val="002060"/>
                </a:solidFill>
              </a:rPr>
              <a:t> -покровительство любимцам (фаворитам) и назначение любимцев на высокие должности, несмотря на то, что они не обладают ни способностями, ни знаниями, необходимыми для их службы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300" b="1" dirty="0" smtClean="0">
                <a:solidFill>
                  <a:srgbClr val="002060"/>
                </a:solidFill>
              </a:rPr>
              <a:t>Злоупотребление должностными полномочиями</a:t>
            </a:r>
            <a:endParaRPr lang="ru-RU" sz="43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05475" name="Picture 3" descr="D:\СТАРЫЙ КОМПЬЮТЕР\Документы\Коррупция\Плакаты\imgpreview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125538"/>
            <a:ext cx="2276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3257550" cy="738337"/>
          </a:xfrm>
        </p:spPr>
        <p:txBody>
          <a:bodyPr rtlCol="0">
            <a:normAutofit fontScale="3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400" b="1" dirty="0" smtClean="0">
                <a:solidFill>
                  <a:srgbClr val="FF0000"/>
                </a:solidFill>
                <a:latin typeface="Georgia" pitchFamily="18" charset="0"/>
              </a:rPr>
              <a:t>Коррупция </a:t>
            </a:r>
            <a:r>
              <a:rPr lang="ru-RU" sz="8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–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692696"/>
            <a:ext cx="52223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продажность и подкуп политических и общественных деятелей, государственных чиновников.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640635"/>
            <a:ext cx="528637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угроза разглашения сведений, которые объект шантажа хотел бы сохранить в тайне, с целью добиться какой-либо выгоды.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02600" y="2631688"/>
            <a:ext cx="2786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 b="1" dirty="0">
                <a:solidFill>
                  <a:srgbClr val="FF0000"/>
                </a:solidFill>
                <a:latin typeface="Georgia" pitchFamily="18" charset="0"/>
              </a:rPr>
              <a:t>Шантаж</a:t>
            </a:r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 –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1" y="5021568"/>
            <a:ext cx="2808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Бюрократия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-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504676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система управления, основанная на административной волоките.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4114800" cy="1643062"/>
          </a:xfrm>
        </p:spPr>
        <p:txBody>
          <a:bodyPr rtlCol="0"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900" b="1" dirty="0" smtClean="0">
                <a:solidFill>
                  <a:srgbClr val="FF0000"/>
                </a:solidFill>
                <a:latin typeface="Georgia" pitchFamily="18" charset="0"/>
              </a:rPr>
              <a:t>Вымогательство </a:t>
            </a:r>
            <a:r>
              <a:rPr lang="ru-RU" sz="5900" dirty="0" smtClean="0">
                <a:solidFill>
                  <a:schemeClr val="tx2">
                    <a:lumMod val="50000"/>
                  </a:schemeClr>
                </a:solidFill>
              </a:rPr>
              <a:t>–</a:t>
            </a:r>
            <a:r>
              <a:rPr lang="ru-RU" sz="51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ru-RU" sz="51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510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92868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не предусмотренное законом требование передачи денег, ценностей, сопровождаемое угрозами, обманом со стороны вымогателей.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3501008"/>
            <a:ext cx="600075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незаконное, производимое путем угроз, вымогательство денег от предпринимателей со стороны преступных элементов, рэкетиров.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-36512" y="3501008"/>
            <a:ext cx="3783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buFont typeface="Arial" charset="0"/>
              <a:buChar char="•"/>
            </a:pPr>
            <a:r>
              <a:rPr lang="ru-RU" sz="2800" b="1" dirty="0">
                <a:solidFill>
                  <a:srgbClr val="FF0000"/>
                </a:solidFill>
                <a:latin typeface="Georgia" pitchFamily="18" charset="0"/>
              </a:rPr>
              <a:t>Рэкет – </a:t>
            </a:r>
          </a:p>
        </p:txBody>
      </p:sp>
      <p:pic>
        <p:nvPicPr>
          <p:cNvPr id="108549" name="Picture 3" descr="D:\СТАРЫЙ КОМПЬЮТЕР\Документы\Коррупция\Плакаты\_7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0385" y="1412776"/>
            <a:ext cx="2202770" cy="165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99592" y="5013176"/>
            <a:ext cx="1632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Взятка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- 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5085184"/>
            <a:ext cx="5616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–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плата или подарок должностному лицу за незаконные действия в пользу дающего.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98438"/>
            <a:ext cx="8507413" cy="4525962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Основные признаки коррупционного действия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Обоюдное согласие участников действия.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Получение  определенных выгод и преимуществ обеими сторонами.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Принимаемое решение нарушает закон или противоречит  моральным нормам.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Сознательное подчинение общих интересов личной выгоде.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Обе стороны стремятся скрыть свои действия.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itchFamily="18" charset="0"/>
            </a:endParaRPr>
          </a:p>
        </p:txBody>
      </p:sp>
      <p:pic>
        <p:nvPicPr>
          <p:cNvPr id="109570" name="Picture 2" descr="img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584700"/>
            <a:ext cx="3708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  <a:latin typeface="Georgia" pitchFamily="18" charset="0"/>
              </a:rPr>
              <a:t>Закон КР «О противодействии коррупции»</a:t>
            </a:r>
            <a:r>
              <a:rPr lang="ru-RU" sz="3200" smtClean="0">
                <a:solidFill>
                  <a:srgbClr val="FF000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975"/>
            <a:ext cx="9288463" cy="65532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Статья 5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ротиводействие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коррупции обязаны осуществлять все государственные органы и органы местного самоуправления, государственные и муниципальные служащие в пределах своих функций и полномочий. Выявление, предупреждение и пресечение коррупционных правонарушений и привлечение лиц, виновных в их совершении, к ответственности в пределах своей компетенции осуществляются правоохранительными органами: органы прокуратуры, АКС ГКНБ, ГСБЭП и МВД 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10595" name="Picture 4" descr="icon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15888"/>
            <a:ext cx="8016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692150"/>
            <a:ext cx="8785225" cy="504825"/>
          </a:xfrm>
        </p:spPr>
        <p:txBody>
          <a:bodyPr/>
          <a:lstStyle/>
          <a:p>
            <a:pPr fontAlgn="ctr">
              <a:defRPr/>
            </a:pPr>
            <a:r>
              <a:rPr lang="ru-RU" sz="3200" b="1" cap="all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3200" b="1" cap="all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200" b="1" cap="all" dirty="0" smtClean="0">
                <a:solidFill>
                  <a:srgbClr val="FF0000"/>
                </a:solidFill>
                <a:latin typeface="Georgia" pitchFamily="18" charset="0"/>
              </a:rPr>
              <a:t>УГОЛОВНЫЙ КОДЕКС</a:t>
            </a:r>
            <a:br>
              <a:rPr lang="ru-RU" sz="3200" b="1" cap="all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200" b="1" cap="all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3200" b="1" cap="all" dirty="0">
                <a:solidFill>
                  <a:srgbClr val="FF0000"/>
                </a:solidFill>
                <a:latin typeface="Georgia" pitchFamily="18" charset="0"/>
              </a:rPr>
              <a:t>КЫРГЫЗСКОЙ РЕСПУБЛИКИ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513"/>
            <a:ext cx="9036050" cy="50736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font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Статья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303</a:t>
            </a:r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. Коррупция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  <a:p>
            <a:pPr fontAlgn="ctr">
              <a:defRPr/>
            </a:pPr>
            <a:r>
              <a:rPr lang="ru-RU" dirty="0">
                <a:latin typeface="Georgia" pitchFamily="18" charset="0"/>
              </a:rPr>
              <a:t> Наказываются лишением свободы на срок от пятнадцати до двадцати лет с конфискацией имущества и лишением права занимать определенные должности или заниматься определенной деятельностью на срок до трех лет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11619" name="Picture 7" descr="D:\СТАРЫЙ КОМПЬЮТЕР\Документы\Коррупция\Плакаты\imgpreview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4652963"/>
            <a:ext cx="25495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0" name="Picture 4" descr="icon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5888"/>
            <a:ext cx="8032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8850" name="Picture 2" descr="D:\СТАРЫЙ КОМПЬЮТЕР\Документы\Коррупция\Плакаты\434806790484c3c2baea06fc5d225e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03188"/>
            <a:ext cx="8712200" cy="674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Заголовок 1"/>
          <p:cNvSpPr>
            <a:spLocks noGrp="1"/>
          </p:cNvSpPr>
          <p:nvPr>
            <p:ph type="title"/>
          </p:nvPr>
        </p:nvSpPr>
        <p:spPr>
          <a:xfrm>
            <a:off x="0" y="476250"/>
            <a:ext cx="9144000" cy="941388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        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 КР  Статья 304. Злоупотребление должностным положением</a:t>
            </a:r>
            <a:r>
              <a:rPr lang="ru-RU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just" font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Наказывается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штрафом в размере от двадцати тысяч до тридцати тысяч расчетных показателей либо лишением свободы на срок от пяти до восьми лет с конфискацией имущества или без таковой.</a:t>
            </a:r>
          </a:p>
        </p:txBody>
      </p:sp>
      <p:pic>
        <p:nvPicPr>
          <p:cNvPr id="112643" name="Picture 4" descr="D:\СТАРЫЙ КОМПЬЮТЕР\Документы\Коррупция\Плакаты\imgpreview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365625"/>
            <a:ext cx="365601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4" name="Picture 4" descr="icon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149225"/>
            <a:ext cx="8032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41388"/>
          </a:xfrm>
        </p:spPr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 КР  Статья 305. Превышение   должностных полномочий</a:t>
            </a:r>
            <a:r>
              <a:rPr lang="ru-RU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just" fontAlgn="ctr">
              <a:defRPr/>
            </a:pPr>
            <a:r>
              <a:rPr lang="ru-RU" dirty="0"/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Наказывается штрафом в размере от двадцати тысяч до тридцати тысяч расчетных показателей либо лишением свободы на срок от пяти до восьми лет с конфискацией имущества или без таковой с лишением права занимать определенные должности или заниматься определенной деятельностью на срок до трех лет.</a:t>
            </a:r>
          </a:p>
        </p:txBody>
      </p:sp>
      <p:pic>
        <p:nvPicPr>
          <p:cNvPr id="113667" name="Picture 4" descr="icon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8032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856662" cy="633412"/>
          </a:xfrm>
        </p:spPr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Статья 313. Вымогательство взятки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938213"/>
            <a:ext cx="8497887" cy="452596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fontAlgn="ctr">
              <a:defRPr/>
            </a:pPr>
            <a:r>
              <a:rPr lang="ru-RU" dirty="0"/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Наказывается штрафом в размере от сорока тысяч до пятидесяти тысяч расчетных показателей либо от сорокакратной до пятидесятикратной суммы взятки либо лишением свободы на срок от двенадцати до двадцати лет с конфискацией имущества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14691" name="Picture 2" descr="D:\СТАРЫЙ КОМПЬЮТЕР\Документы\Коррупция\Плакаты\_7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4287838"/>
            <a:ext cx="334327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 descr="icon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76200"/>
            <a:ext cx="8032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Заголовок 1"/>
          <p:cNvSpPr>
            <a:spLocks noGrp="1"/>
          </p:cNvSpPr>
          <p:nvPr>
            <p:ph type="title"/>
          </p:nvPr>
        </p:nvSpPr>
        <p:spPr>
          <a:xfrm>
            <a:off x="485775" y="333375"/>
            <a:ext cx="8229600" cy="777875"/>
          </a:xfrm>
        </p:spPr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Статья 313-1. Получение взятки</a:t>
            </a:r>
            <a:r>
              <a:rPr lang="ru-RU" smtClean="0">
                <a:solidFill>
                  <a:srgbClr val="FF0000"/>
                </a:solidFill>
              </a:rPr>
              <a:t/>
            </a:r>
            <a:br>
              <a:rPr lang="ru-RU" smtClean="0">
                <a:solidFill>
                  <a:srgbClr val="FF0000"/>
                </a:solidFill>
              </a:rPr>
            </a:b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836613"/>
            <a:ext cx="8391525" cy="452596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fontAlgn="ctr">
              <a:defRPr/>
            </a:pPr>
            <a:r>
              <a:rPr lang="ru-RU" dirty="0"/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Наказывается штрафом в размере от трех тысяч до пяти тысяч расчетных показателей либо от пятикратной до десятикратной суммы взятки либо лишением свободы на срок от трех до пяти лет с лишением права занимать определенные должности или заниматься определенной деятельностью на срок от трех до пяти лет.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15715" name="Picture 2" descr="D:\СТАРЫЙ КОМПЬЮТЕР\Документы\Коррупция\Плакаты\imgpreview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4935538"/>
            <a:ext cx="2917825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6" name="Picture 4" descr="icon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5888"/>
            <a:ext cx="8032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Заголовок 1"/>
          <p:cNvSpPr>
            <a:spLocks noGrp="1"/>
          </p:cNvSpPr>
          <p:nvPr>
            <p:ph type="title"/>
          </p:nvPr>
        </p:nvSpPr>
        <p:spPr>
          <a:xfrm>
            <a:off x="107950" y="404813"/>
            <a:ext cx="8928100" cy="647700"/>
          </a:xfrm>
        </p:spPr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Статья 313-2. Посредничество во взяточничестве</a:t>
            </a:r>
            <a:r>
              <a:rPr lang="ru-RU" sz="360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lang="ru-RU" sz="360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ru-RU" sz="3600" smtClean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052513"/>
            <a:ext cx="8948737" cy="56896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just" font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Наказывается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штрафом в размере от двухсот до пятисот расчетных показателей с лишением права занимать определенные должности или заниматься определенной деятельностью на срок до трех лет либо лишением свободы на срок от двух до пяти лет с конфискацией имущества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ctr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Статья 314. Дача взятки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>
              <a:defRPr/>
            </a:pPr>
            <a:r>
              <a:rPr lang="ru-RU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Наказывается штрафом в размере от двух тысяч до трех тысяч расчетных показателей либо лишением свободы от двух до трех лет.</a:t>
            </a:r>
          </a:p>
          <a:p>
            <a:pPr font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16739" name="Picture 5" descr="D:\СТАРЫЙ КОМПЬЮТЕР\Документы\Коррупция\Плакаты\imgpreview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3949700"/>
            <a:ext cx="1350963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4" descr="icon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5888"/>
            <a:ext cx="8032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19" name="Group 179"/>
          <p:cNvGraphicFramePr>
            <a:graphicFrameLocks noGrp="1"/>
          </p:cNvGraphicFramePr>
          <p:nvPr/>
        </p:nvGraphicFramePr>
        <p:xfrm>
          <a:off x="0" y="984250"/>
          <a:ext cx="9144001" cy="5901109"/>
        </p:xfrm>
        <a:graphic>
          <a:graphicData uri="http://schemas.openxmlformats.org/drawingml/2006/table">
            <a:tbl>
              <a:tblPr/>
              <a:tblGrid>
                <a:gridCol w="2987824"/>
                <a:gridCol w="3024336"/>
                <a:gridCol w="3131841"/>
              </a:tblGrid>
              <a:tr h="428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ПОЛИТИЧЕСКАЯ</a:t>
                      </a:r>
                    </a:p>
                  </a:txBody>
                  <a:tcPr marT="45717" marB="45717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ЭКОНОМИЧЕСКАЯ </a:t>
                      </a:r>
                    </a:p>
                  </a:txBody>
                  <a:tcPr marT="45717" marB="45717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СОЦИАЛЬНАЯ</a:t>
                      </a:r>
                    </a:p>
                  </a:txBody>
                  <a:tcPr marT="45717" marB="45717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98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невозможность осуществления демократических принципов </a:t>
                      </a:r>
                    </a:p>
                  </a:txBody>
                  <a:tcPr marT="45717" marB="45717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неэффективное распределение и расходование государственных средств и ресурсов </a:t>
                      </a:r>
                    </a:p>
                  </a:txBody>
                  <a:tcPr marT="45717" marB="45717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расходование государственных средств и ресурсов. Рост социального неравенства, бедность</a:t>
                      </a:r>
                    </a:p>
                  </a:txBody>
                  <a:tcPr marT="45717" marB="45717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16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нарушение принципа верховенства закона </a:t>
                      </a:r>
                    </a:p>
                  </a:txBody>
                  <a:tcPr marT="45717" marB="45717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рост теневой экономики, налоговые потери </a:t>
                      </a:r>
                    </a:p>
                  </a:txBody>
                  <a:tcPr marT="45717" marB="45717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усиление организованной преступности </a:t>
                      </a:r>
                    </a:p>
                  </a:txBody>
                  <a:tcPr marT="45717" marB="45717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02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исчезновение реальной политической конкуренции </a:t>
                      </a:r>
                    </a:p>
                  </a:txBody>
                  <a:tcPr marT="45717" marB="45717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снижение эффективности экономики страны в целом </a:t>
                      </a:r>
                    </a:p>
                  </a:txBody>
                  <a:tcPr marT="45717" marB="45717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морально-нравственные нормы теряют значение </a:t>
                      </a:r>
                    </a:p>
                  </a:txBody>
                  <a:tcPr marT="45717" marB="45717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38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неэффективность политических и судебных институтов </a:t>
                      </a:r>
                    </a:p>
                  </a:txBody>
                  <a:tcPr marT="45717" marB="45717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искажение (повышение) цен </a:t>
                      </a:r>
                    </a:p>
                  </a:txBody>
                  <a:tcPr marT="45717" marB="45717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безнаказанность преступников</a:t>
                      </a:r>
                    </a:p>
                  </a:txBody>
                  <a:tcPr marT="45717" marB="45717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16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падение престижа страны </a:t>
                      </a:r>
                    </a:p>
                  </a:txBody>
                  <a:tcPr marT="45717" marB="45717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ухудшение инвестиционного климата, снижение инвестиций </a:t>
                      </a:r>
                    </a:p>
                  </a:txBody>
                  <a:tcPr marT="45717" marB="45717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рост социальной напряженности </a:t>
                      </a:r>
                    </a:p>
                  </a:txBody>
                  <a:tcPr marT="45717" marB="45717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151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уменьшение доверия к власти, отчуждение ее от общества </a:t>
                      </a:r>
                    </a:p>
                  </a:txBody>
                  <a:tcPr marT="45717" marB="45717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снижение конкуренции в ущерб экономическому развитию </a:t>
                      </a:r>
                    </a:p>
                  </a:txBody>
                  <a:tcPr marT="45717" marB="45717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7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неспособность власти решать социальные проблемы из-за «откатов» в ущерб бюджетной сфере</a:t>
                      </a:r>
                    </a:p>
                  </a:txBody>
                  <a:tcPr marT="45717" marB="45717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7795" name="Picture 37"/>
          <p:cNvPicPr>
            <a:picLocks noChangeAspect="1" noChangeArrowheads="1"/>
          </p:cNvPicPr>
          <p:nvPr/>
        </p:nvPicPr>
        <p:blipFill>
          <a:blip r:embed="rId3"/>
          <a:srcRect l="1485" t="14473" r="2396" b="20396"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6578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57750" y="2017713"/>
            <a:ext cx="357188" cy="48402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3" y="1357313"/>
            <a:ext cx="7715250" cy="785812"/>
          </a:xfrm>
          <a:prstGeom prst="roundRect">
            <a:avLst>
              <a:gd name="adj" fmla="val 32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216150"/>
            <a:ext cx="357188" cy="46418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27163"/>
          </a:xfrm>
          <a:solidFill>
            <a:schemeClr val="bg1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ЧТО ДЕЛАТЬ ЕСЛИ У ВАС ВЫМОГАЮТ ВЗЯТКУ?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9814" name="Прямоугольник 2"/>
          <p:cNvSpPr>
            <a:spLocks noChangeArrowheads="1"/>
          </p:cNvSpPr>
          <p:nvPr/>
        </p:nvSpPr>
        <p:spPr bwMode="auto">
          <a:xfrm>
            <a:off x="5072063" y="714375"/>
            <a:ext cx="4071937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rgbClr val="000000"/>
                </a:solidFill>
                <a:latin typeface="Impact" pitchFamily="34" charset="0"/>
              </a:rPr>
              <a:t>Получение взятки – одно из самых опасных должностных преступлений!</a:t>
            </a:r>
          </a:p>
        </p:txBody>
      </p:sp>
      <p:sp>
        <p:nvSpPr>
          <p:cNvPr id="119815" name="Прямоугольник 3"/>
          <p:cNvSpPr>
            <a:spLocks noChangeArrowheads="1"/>
          </p:cNvSpPr>
          <p:nvPr/>
        </p:nvSpPr>
        <p:spPr bwMode="auto">
          <a:xfrm>
            <a:off x="285750" y="1403350"/>
            <a:ext cx="85010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>
                <a:solidFill>
                  <a:srgbClr val="000000"/>
                </a:solidFill>
                <a:latin typeface="Corbel" pitchFamily="34" charset="0"/>
              </a:rPr>
              <a:t>Если кто – либо требует незаконное денежное вознаграждение за свои услуги, то:</a:t>
            </a:r>
          </a:p>
        </p:txBody>
      </p:sp>
      <p:sp>
        <p:nvSpPr>
          <p:cNvPr id="119816" name="Прямоугольник 4"/>
          <p:cNvSpPr>
            <a:spLocks noChangeArrowheads="1"/>
          </p:cNvSpPr>
          <p:nvPr/>
        </p:nvSpPr>
        <p:spPr bwMode="auto">
          <a:xfrm>
            <a:off x="0" y="2214563"/>
            <a:ext cx="4786313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2060"/>
              </a:buClr>
              <a:buSzPct val="147000"/>
              <a:buFont typeface="Consolas" pitchFamily="49" charset="0"/>
              <a:buAutoNum type="arabicPeriod"/>
            </a:pPr>
            <a:r>
              <a:rPr lang="ru-RU">
                <a:solidFill>
                  <a:srgbClr val="FED46C"/>
                </a:solidFill>
                <a:latin typeface="Corbel" pitchFamily="34" charset="0"/>
              </a:rPr>
              <a:t>ведите себя крайне осторожно, вежливо не допускайте опрометчивых высказываний, которые могли бы трактоваться либо как готовность, либо как отдать взятку</a:t>
            </a:r>
          </a:p>
          <a:p>
            <a:pPr marL="342900" indent="-342900">
              <a:spcAft>
                <a:spcPts val="600"/>
              </a:spcAft>
              <a:buClr>
                <a:srgbClr val="002060"/>
              </a:buClr>
              <a:buSzPct val="147000"/>
              <a:buFont typeface="Consolas" pitchFamily="49" charset="0"/>
              <a:buAutoNum type="arabicPeriod"/>
            </a:pPr>
            <a:r>
              <a:rPr lang="ru-RU">
                <a:solidFill>
                  <a:srgbClr val="FFFFFF"/>
                </a:solidFill>
                <a:latin typeface="Corbel" pitchFamily="34" charset="0"/>
              </a:rPr>
              <a:t>не берите инициативу в разговоре на себя, позвольте потенциальному взяткополучателю «выговориться», сообщить как можно больше информации</a:t>
            </a:r>
          </a:p>
          <a:p>
            <a:pPr marL="342900" indent="-342900">
              <a:spcAft>
                <a:spcPts val="600"/>
              </a:spcAft>
              <a:buClr>
                <a:srgbClr val="002060"/>
              </a:buClr>
              <a:buSzPct val="147000"/>
              <a:buFont typeface="Consolas" pitchFamily="49" charset="0"/>
              <a:buAutoNum type="arabicPeriod"/>
            </a:pPr>
            <a:r>
              <a:rPr lang="ru-RU">
                <a:solidFill>
                  <a:srgbClr val="FED46C"/>
                </a:solidFill>
                <a:latin typeface="Corbel" pitchFamily="34" charset="0"/>
              </a:rPr>
              <a:t>внимательно выслушайте и запомните поставленные условия (размер суммы, сроки и способы передачи взятки)</a:t>
            </a:r>
          </a:p>
          <a:p>
            <a:pPr marL="342900" indent="-342900">
              <a:spcAft>
                <a:spcPts val="600"/>
              </a:spcAft>
              <a:buClr>
                <a:srgbClr val="002060"/>
              </a:buClr>
              <a:buSzPct val="147000"/>
              <a:buFont typeface="Consolas" pitchFamily="49" charset="0"/>
              <a:buAutoNum type="arabicPeriod"/>
            </a:pPr>
            <a:r>
              <a:rPr lang="ru-RU">
                <a:solidFill>
                  <a:srgbClr val="FFFFFF"/>
                </a:solidFill>
                <a:latin typeface="Corbel" pitchFamily="34" charset="0"/>
              </a:rPr>
              <a:t>постарайтесь отложить свой выбор времени и места передачи взятки до следующей беседы</a:t>
            </a:r>
          </a:p>
        </p:txBody>
      </p:sp>
      <p:sp>
        <p:nvSpPr>
          <p:cNvPr id="119817" name="Прямоугольник 7"/>
          <p:cNvSpPr>
            <a:spLocks noChangeArrowheads="1"/>
          </p:cNvSpPr>
          <p:nvPr/>
        </p:nvSpPr>
        <p:spPr bwMode="auto">
          <a:xfrm>
            <a:off x="4857750" y="2143125"/>
            <a:ext cx="428625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2060"/>
              </a:buClr>
              <a:buSzPct val="147000"/>
              <a:buFont typeface="Consolas" pitchFamily="49" charset="0"/>
              <a:buAutoNum type="arabicPeriod" startAt="5"/>
            </a:pPr>
            <a:r>
              <a:rPr lang="ru-RU">
                <a:solidFill>
                  <a:srgbClr val="FFFFFF"/>
                </a:solidFill>
                <a:latin typeface="Corbel" pitchFamily="34" charset="0"/>
              </a:rPr>
              <a:t>поинтересуйтесь  гарантиями решения вопроса в случае дачи взятки </a:t>
            </a:r>
          </a:p>
          <a:p>
            <a:pPr marL="342900" indent="-342900">
              <a:spcAft>
                <a:spcPts val="600"/>
              </a:spcAft>
              <a:buClr>
                <a:srgbClr val="002060"/>
              </a:buClr>
              <a:buSzPct val="147000"/>
              <a:buFont typeface="Consolas" pitchFamily="49" charset="0"/>
              <a:buAutoNum type="arabicPeriod" startAt="5"/>
            </a:pPr>
            <a:r>
              <a:rPr lang="ru-RU">
                <a:solidFill>
                  <a:srgbClr val="FED46C"/>
                </a:solidFill>
                <a:latin typeface="Corbel" pitchFamily="34" charset="0"/>
              </a:rPr>
              <a:t>обратитесь с устным или письменным сообщением о готовящемся преступлении в отделение полиции по месту жительства или подготовьте заявление в прокуратуру </a:t>
            </a:r>
          </a:p>
          <a:p>
            <a:pPr marL="342900" indent="-342900">
              <a:spcAft>
                <a:spcPts val="600"/>
              </a:spcAft>
              <a:buClr>
                <a:srgbClr val="002060"/>
              </a:buClr>
              <a:buSzPct val="147000"/>
              <a:buFont typeface="Consolas" pitchFamily="49" charset="0"/>
              <a:buAutoNum type="arabicPeriod" startAt="5"/>
            </a:pPr>
            <a:r>
              <a:rPr lang="ru-RU">
                <a:solidFill>
                  <a:srgbClr val="FFFFFF"/>
                </a:solidFill>
                <a:latin typeface="Corbel" pitchFamily="34" charset="0"/>
              </a:rPr>
              <a:t>в беседе с сотрудниками правоохранительных органов вы будете проинструктированы о том, что делать дальше, чтобы вывести преступника на чистую воду</a:t>
            </a:r>
          </a:p>
        </p:txBody>
      </p:sp>
    </p:spTree>
  </p:cSld>
  <p:clrMapOvr>
    <a:masterClrMapping/>
  </p:clrMapOvr>
  <p:transition advTm="23016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Georgia" pitchFamily="18" charset="0"/>
              </a:rPr>
              <a:t>Работа по предупреждению коррупционных проявлений в системе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628775"/>
            <a:ext cx="8928100" cy="504031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Создание Попечительских советов при образовательных учреждениях;</a:t>
            </a: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Проведение бюджетных слушаний;</a:t>
            </a: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Отчеты Общественных объединений и фондов перед родительской общественностью;</a:t>
            </a:r>
          </a:p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Оформление информационных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стендов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Проведение родительских собраний;</a:t>
            </a: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Проведение тематических классных часов;</a:t>
            </a: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Проведение встреч, круглых столов;</a:t>
            </a: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Конкурсы сочинений , рисунков по теме и др.</a:t>
            </a:r>
          </a:p>
          <a:p>
            <a:pPr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714356"/>
            <a:ext cx="8856984" cy="42550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4000" b="1" cap="all" dirty="0">
                <a:ln w="9000" cmpd="sng">
                  <a:solidFill>
                    <a:srgbClr val="68007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Коррупция – такое явление, противодействовать которому мы можем только вместе и сообща.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cap="all" dirty="0">
              <a:ln w="9000" cmpd="sng">
                <a:solidFill>
                  <a:srgbClr val="68007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68007F">
                      <a:shade val="20000"/>
                      <a:satMod val="245000"/>
                    </a:srgbClr>
                  </a:gs>
                  <a:gs pos="43000">
                    <a:srgbClr val="68007F">
                      <a:satMod val="255000"/>
                    </a:srgbClr>
                  </a:gs>
                  <a:gs pos="48000">
                    <a:srgbClr val="68007F">
                      <a:shade val="85000"/>
                      <a:satMod val="255000"/>
                    </a:srgbClr>
                  </a:gs>
                  <a:gs pos="100000">
                    <a:srgbClr val="68007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cap="all" dirty="0">
              <a:ln w="9000" cmpd="sng">
                <a:solidFill>
                  <a:srgbClr val="68007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68007F">
                      <a:shade val="20000"/>
                      <a:satMod val="245000"/>
                    </a:srgbClr>
                  </a:gs>
                  <a:gs pos="43000">
                    <a:srgbClr val="68007F">
                      <a:satMod val="255000"/>
                    </a:srgbClr>
                  </a:gs>
                  <a:gs pos="48000">
                    <a:srgbClr val="68007F">
                      <a:shade val="85000"/>
                      <a:satMod val="255000"/>
                    </a:srgbClr>
                  </a:gs>
                  <a:gs pos="100000">
                    <a:srgbClr val="68007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2882" name="Picture 2" descr="D:\СТАРЫЙ КОМПЬЮТЕР\Документы\Коррупция\Плакаты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4005263"/>
            <a:ext cx="3814762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015413" cy="1811337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Georgia" pitchFamily="18" charset="0"/>
              </a:rPr>
              <a:t>Коррупция - страшное социальное зло, оно многолико.</a:t>
            </a:r>
          </a:p>
        </p:txBody>
      </p:sp>
      <p:pic>
        <p:nvPicPr>
          <p:cNvPr id="123906" name="Содержимое 3" descr="кор 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492375"/>
            <a:ext cx="4198938" cy="4171950"/>
          </a:xfrm>
        </p:spPr>
      </p:pic>
      <p:sp>
        <p:nvSpPr>
          <p:cNvPr id="123907" name="Прямоугольник 3"/>
          <p:cNvSpPr>
            <a:spLocks noChangeArrowheads="1"/>
          </p:cNvSpPr>
          <p:nvPr/>
        </p:nvSpPr>
        <p:spPr bwMode="auto">
          <a:xfrm>
            <a:off x="4356100" y="2852738"/>
            <a:ext cx="53721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Georgia" pitchFamily="18" charset="0"/>
              </a:rPr>
              <a:t>Борьба </a:t>
            </a:r>
          </a:p>
          <a:p>
            <a:r>
              <a:rPr lang="ru-RU" sz="4400" b="1">
                <a:solidFill>
                  <a:srgbClr val="FF0000"/>
                </a:solidFill>
                <a:latin typeface="Georgia" pitchFamily="18" charset="0"/>
              </a:rPr>
              <a:t>с коррупцией – </a:t>
            </a:r>
          </a:p>
          <a:p>
            <a:r>
              <a:rPr lang="ru-RU" sz="4400" b="1">
                <a:solidFill>
                  <a:srgbClr val="FF0000"/>
                </a:solidFill>
                <a:latin typeface="Georgia" pitchFamily="18" charset="0"/>
              </a:rPr>
              <a:t>дело каждого!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571500" y="500063"/>
            <a:ext cx="8229600" cy="261461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Коррупция «есть корень, из которого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вытекает во все времена и при всяких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соблазнах презрение ко всем законам»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Томас Гоббс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987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357563"/>
            <a:ext cx="46767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ext Box 1"/>
          <p:cNvSpPr txBox="1">
            <a:spLocks noChangeArrowheads="1"/>
          </p:cNvSpPr>
          <p:nvPr/>
        </p:nvSpPr>
        <p:spPr bwMode="auto">
          <a:xfrm>
            <a:off x="750888" y="4964113"/>
            <a:ext cx="7997825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450" rIns="0" bIns="0" anchor="ctr"/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1B06BA"/>
                </a:solidFill>
                <a:latin typeface="Times New Roman" pitchFamily="18" charset="0"/>
                <a:ea typeface="Microsoft YaHei"/>
                <a:cs typeface="Microsoft YaHei"/>
              </a:rPr>
              <a:t>Коррупция-это коррозия. Как ржавчина разъедает металл, так коррупция разрушает государственный аппарат и разъедает нравственные устои общества»</a:t>
            </a: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01613"/>
            <a:ext cx="6054725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8242" name="Picture 3" descr="D:\СТАРЫЙ КОМПЬЮТЕР\Документы\Коррупция\Плакаты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0350"/>
            <a:ext cx="8047038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Прямоугольник 1"/>
          <p:cNvSpPr>
            <a:spLocks noChangeArrowheads="1"/>
          </p:cNvSpPr>
          <p:nvPr/>
        </p:nvSpPr>
        <p:spPr bwMode="auto">
          <a:xfrm>
            <a:off x="455613" y="1803400"/>
            <a:ext cx="7777162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>
                <a:solidFill>
                  <a:srgbClr val="C00000"/>
                </a:solidFill>
                <a:latin typeface="Georgia" pitchFamily="18" charset="0"/>
              </a:rPr>
              <a:t>Спасибо   за внимание !</a:t>
            </a:r>
          </a:p>
          <a:p>
            <a:endParaRPr lang="ru-RU" sz="4000" b="1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Презентацию подготовила Лысенкова Л.А.</a:t>
            </a:r>
            <a:r>
              <a:rPr lang="ru-RU" sz="3200" b="1">
                <a:solidFill>
                  <a:schemeClr val="bg1"/>
                </a:solidFill>
                <a:latin typeface="Cambria" pitchFamily="18" charset="0"/>
              </a:rPr>
              <a:t>!</a:t>
            </a:r>
            <a:endParaRPr lang="ru-RU" sz="3200"/>
          </a:p>
        </p:txBody>
      </p:sp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13787" cy="23764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Коррупция (лат. "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corrumpire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", "портить", "подкупать")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означает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подкуп, подкупность и продажность общественных и политических деятелей, государственных чиновников и должностных лиц.  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100" name="Picture 4" descr="big_pic_2417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708275"/>
            <a:ext cx="75596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8462962" cy="1071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i="1" cap="small" dirty="0" smtClean="0">
                <a:solidFill>
                  <a:srgbClr val="FF0000"/>
                </a:solidFill>
                <a:latin typeface="Georgia" pitchFamily="18" charset="0"/>
              </a:rPr>
              <a:t>  Коррупция ― это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: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1214438"/>
            <a:ext cx="8196262" cy="3071812"/>
          </a:xfrm>
          <a:solidFill>
            <a:schemeClr val="tx1"/>
          </a:solidFill>
        </p:spPr>
        <p:txBody>
          <a:bodyPr/>
          <a:lstStyle/>
          <a:p>
            <a:pPr marL="411163">
              <a:buClr>
                <a:srgbClr val="FF0000"/>
              </a:buClr>
              <a:buFont typeface="Wingdings" pitchFamily="2" charset="2"/>
              <a:buChar char=""/>
            </a:pPr>
            <a:r>
              <a:rPr lang="ru-RU" b="1" smtClean="0">
                <a:solidFill>
                  <a:schemeClr val="bg1"/>
                </a:solidFill>
              </a:rPr>
              <a:t>использование должностного положения для получения выгоды нечестным путём;</a:t>
            </a:r>
          </a:p>
          <a:p>
            <a:pPr marL="411163" algn="just">
              <a:buClr>
                <a:srgbClr val="FF0000"/>
              </a:buClr>
              <a:buFont typeface="Wingdings" pitchFamily="2" charset="2"/>
              <a:buChar char=""/>
            </a:pPr>
            <a:r>
              <a:rPr lang="ru-RU" b="1" smtClean="0">
                <a:solidFill>
                  <a:schemeClr val="bg1"/>
                </a:solidFill>
              </a:rPr>
              <a:t>разновидности взяточничества;</a:t>
            </a:r>
          </a:p>
          <a:p>
            <a:pPr marL="411163" algn="just">
              <a:buClr>
                <a:srgbClr val="FF0000"/>
              </a:buClr>
              <a:buFont typeface="Wingdings" pitchFamily="2" charset="2"/>
              <a:buChar char=""/>
            </a:pPr>
            <a:r>
              <a:rPr lang="ru-RU" b="1" smtClean="0">
                <a:solidFill>
                  <a:schemeClr val="bg1"/>
                </a:solidFill>
              </a:rPr>
              <a:t> незаконное  присвоение товаров;</a:t>
            </a:r>
          </a:p>
          <a:p>
            <a:pPr marL="411163" algn="just">
              <a:buClr>
                <a:srgbClr val="FF0000"/>
              </a:buClr>
              <a:buFont typeface="Wingdings" pitchFamily="2" charset="2"/>
              <a:buChar char=""/>
            </a:pPr>
            <a:r>
              <a:rPr lang="ru-RU" b="1" smtClean="0">
                <a:solidFill>
                  <a:schemeClr val="bg1"/>
                </a:solidFill>
              </a:rPr>
              <a:t> кумовство.</a:t>
            </a:r>
          </a:p>
        </p:txBody>
      </p:sp>
      <p:pic>
        <p:nvPicPr>
          <p:cNvPr id="81923" name="Рисунок 3" descr="000dh3r7"/>
          <p:cNvPicPr>
            <a:picLocks noChangeAspect="1" noChangeArrowheads="1"/>
          </p:cNvPicPr>
          <p:nvPr/>
        </p:nvPicPr>
        <p:blipFill>
          <a:blip r:embed="rId3"/>
          <a:srcRect l="6741" t="8577" r="5617" b="29881"/>
          <a:stretch>
            <a:fillRect/>
          </a:stretch>
        </p:blipFill>
        <p:spPr bwMode="auto">
          <a:xfrm>
            <a:off x="1643063" y="4178300"/>
            <a:ext cx="6000750" cy="2393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376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ъект 2"/>
          <p:cNvSpPr>
            <a:spLocks noGrp="1"/>
          </p:cNvSpPr>
          <p:nvPr>
            <p:ph idx="1"/>
          </p:nvPr>
        </p:nvSpPr>
        <p:spPr>
          <a:xfrm>
            <a:off x="3924300" y="1628775"/>
            <a:ext cx="5040313" cy="4114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be-BY" sz="6000" b="1" u="sng" smtClean="0">
                <a:solidFill>
                  <a:srgbClr val="C00000"/>
                </a:solidFill>
                <a:latin typeface="Book Antiqua" pitchFamily="18" charset="0"/>
              </a:rPr>
              <a:t>9  декабря </a:t>
            </a:r>
            <a:r>
              <a:rPr lang="be-BY" sz="6000" b="1" smtClean="0">
                <a:solidFill>
                  <a:srgbClr val="C00000"/>
                </a:solidFill>
                <a:latin typeface="Book Antiqua" pitchFamily="18" charset="0"/>
              </a:rPr>
              <a:t>–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4400" b="1" smtClean="0">
                <a:solidFill>
                  <a:srgbClr val="C00000"/>
                </a:solidFill>
                <a:latin typeface="Book Antiqua" pitchFamily="18" charset="0"/>
              </a:rPr>
              <a:t>Международный день борьбы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4400" b="1" smtClean="0">
                <a:solidFill>
                  <a:srgbClr val="C00000"/>
                </a:solidFill>
                <a:latin typeface="Book Antiqua" pitchFamily="18" charset="0"/>
              </a:rPr>
              <a:t>с</a:t>
            </a:r>
            <a:r>
              <a:rPr lang="ru-RU" sz="4400" smtClean="0">
                <a:solidFill>
                  <a:srgbClr val="C00000"/>
                </a:solidFill>
                <a:latin typeface="Book Antiqua" pitchFamily="18" charset="0"/>
              </a:rPr>
              <a:t>   </a:t>
            </a:r>
            <a:r>
              <a:rPr lang="ru-RU" sz="4400" b="1" smtClean="0">
                <a:solidFill>
                  <a:srgbClr val="C00000"/>
                </a:solidFill>
                <a:latin typeface="Book Antiqua" pitchFamily="18" charset="0"/>
              </a:rPr>
              <a:t>коррупцией.</a:t>
            </a:r>
            <a:r>
              <a:rPr lang="ru-RU" sz="440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</a:p>
        </p:txBody>
      </p:sp>
      <p:pic>
        <p:nvPicPr>
          <p:cNvPr id="83970" name="Содержимое 9" descr="737_new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298700"/>
            <a:ext cx="36718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7938" y="260350"/>
            <a:ext cx="178117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1000125"/>
          </a:xfrm>
          <a:solidFill>
            <a:schemeClr val="bg1"/>
          </a:solidFill>
        </p:spPr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</a:rPr>
              <a:t>Международные правовые акты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341438"/>
            <a:ext cx="8640763" cy="511175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itchFamily="2" charset="2"/>
              <a:buAutoNum type="arabicPeriod"/>
            </a:pPr>
            <a:r>
              <a:rPr lang="ru-RU" sz="2600" b="1" smtClean="0">
                <a:latin typeface="Times New Roman" pitchFamily="18" charset="0"/>
              </a:rPr>
              <a:t>Резолюция 24  С.Е. «Двадцать  руководящих принципов борьбы против коррупции» 1997</a:t>
            </a:r>
          </a:p>
          <a:p>
            <a:pPr marL="609600" indent="-6096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itchFamily="2" charset="2"/>
              <a:buAutoNum type="arabicPeriod"/>
            </a:pPr>
            <a:r>
              <a:rPr lang="ru-RU" sz="2600" b="1" smtClean="0">
                <a:latin typeface="Times New Roman" pitchFamily="18" charset="0"/>
              </a:rPr>
              <a:t>Конвенция С.Е. об уголовной ответственности за коррупцию 1999</a:t>
            </a:r>
          </a:p>
          <a:p>
            <a:pPr marL="609600" indent="-6096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itchFamily="2" charset="2"/>
              <a:buAutoNum type="arabicPeriod"/>
            </a:pPr>
            <a:r>
              <a:rPr lang="ru-RU" sz="2600" b="1" smtClean="0">
                <a:latin typeface="Times New Roman" pitchFamily="18" charset="0"/>
              </a:rPr>
              <a:t>Конвенция С.Е. о гражданско-правовой ответственности за коррупцию 1999</a:t>
            </a:r>
          </a:p>
          <a:p>
            <a:pPr marL="609600" indent="-6096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itchFamily="2" charset="2"/>
              <a:buAutoNum type="arabicPeriod"/>
            </a:pPr>
            <a:r>
              <a:rPr lang="ru-RU" sz="2600" b="1" smtClean="0">
                <a:latin typeface="Times New Roman" pitchFamily="18" charset="0"/>
              </a:rPr>
              <a:t>Конвенция ООН против коррупции 2003</a:t>
            </a:r>
          </a:p>
          <a:p>
            <a:pPr marL="609600" indent="-6096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itchFamily="2" charset="2"/>
              <a:buAutoNum type="arabicPeriod"/>
            </a:pPr>
            <a:r>
              <a:rPr lang="ru-RU" sz="2600" b="1" smtClean="0">
                <a:latin typeface="Times New Roman" pitchFamily="18" charset="0"/>
              </a:rPr>
              <a:t>Рекомендация С.Е. о Кодексах поведения для государственных служащих  2000</a:t>
            </a:r>
          </a:p>
          <a:p>
            <a:pPr marL="609600" indent="-6096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itchFamily="2" charset="2"/>
              <a:buAutoNum type="arabicPeriod"/>
            </a:pPr>
            <a:r>
              <a:rPr lang="ru-RU" sz="2600" b="1" smtClean="0">
                <a:latin typeface="Times New Roman" pitchFamily="18" charset="0"/>
              </a:rPr>
              <a:t>Рекомендация С.Е. об общих правилах против коррупции при финансировании политических партий и избирательных компаний 2003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60350"/>
            <a:ext cx="890588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Конвенция ООН против коррупции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97475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ПРЕАМБУЛА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предупреждение и искоренение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коррупции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 это </a:t>
            </a:r>
            <a:r>
              <a:rPr lang="ru-RU" b="1" u="sng" dirty="0" smtClean="0">
                <a:solidFill>
                  <a:srgbClr val="FC1016"/>
                </a:solidFill>
                <a:latin typeface="Times New Roman" pitchFamily="18" charset="0"/>
                <a:cs typeface="Times New Roman" pitchFamily="18" charset="0"/>
              </a:rPr>
              <a:t>обязанность всех государств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что для обеспечения эффективности своих усилий в данной области они должны сотрудничать друг с другом при поддержке и участии отдельных лиц и групп за пределами публичного сектора, таких как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гражданское общество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неправительственные организации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организации, функционирующие на базе общин,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890588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dekabrya - копи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dekabrya - копи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dekabrya - копи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dekabrya - копи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3_dekabrya - копи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1598</Words>
  <Application>Microsoft Office PowerPoint</Application>
  <PresentationFormat>Экран (4:3)</PresentationFormat>
  <Paragraphs>268</Paragraphs>
  <Slides>42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Тема Office</vt:lpstr>
      <vt:lpstr>9_dekabrya - копия</vt:lpstr>
      <vt:lpstr>10_dekabrya - копия</vt:lpstr>
      <vt:lpstr>11_dekabrya - копия</vt:lpstr>
      <vt:lpstr>12_dekabrya - копия</vt:lpstr>
      <vt:lpstr>13_dekabrya - копия</vt:lpstr>
      <vt:lpstr>          </vt:lpstr>
      <vt:lpstr>Презентация PowerPoint</vt:lpstr>
      <vt:lpstr>Презентация PowerPoint</vt:lpstr>
      <vt:lpstr>Презентация PowerPoint</vt:lpstr>
      <vt:lpstr>Коррупция (лат. "corrumpire", "портить", "подкупать") означает подкуп, подкупность и продажность общественных и политических деятелей, государственных чиновников и должностных лиц.  </vt:lpstr>
      <vt:lpstr>  Коррупция ― это:</vt:lpstr>
      <vt:lpstr>Презентация PowerPoint</vt:lpstr>
      <vt:lpstr>Международные правовые акты</vt:lpstr>
      <vt:lpstr>  Конвенция ООН против коррупции </vt:lpstr>
      <vt:lpstr>Рейтинг стран по уровню коррупции 2016 </vt:lpstr>
      <vt:lpstr>Рейтинг стран по уровню коррупции 2016 </vt:lpstr>
      <vt:lpstr>Презентация PowerPoint</vt:lpstr>
      <vt:lpstr>Нормативные  акты   Кыргызской Республики</vt:lpstr>
      <vt:lpstr>Нормативные  акты   Кыргызской Республики</vt:lpstr>
      <vt:lpstr>III. Цель и задачи стратегии </vt:lpstr>
      <vt:lpstr>Основными принципами Стратегии являются: </vt:lpstr>
      <vt:lpstr>Презентация PowerPoint</vt:lpstr>
      <vt:lpstr>Причины коррупции: </vt:lpstr>
      <vt:lpstr>виды  коррупционных проявлений: </vt:lpstr>
      <vt:lpstr>Виды коррупции</vt:lpstr>
      <vt:lpstr>ОБЛАСТИ  РАСПРОСТРАНЕНИЯ</vt:lpstr>
      <vt:lpstr>ОБЛАСТИ  РАСПРОСТРАНЕНИЯ</vt:lpstr>
      <vt:lpstr>ОБЛАСТИ  РАСПРОСТРАНЕНИЯ</vt:lpstr>
      <vt:lpstr>Формы коррупции </vt:lpstr>
      <vt:lpstr>Презентация PowerPoint</vt:lpstr>
      <vt:lpstr>Презентация PowerPoint</vt:lpstr>
      <vt:lpstr>Презентация PowerPoint</vt:lpstr>
      <vt:lpstr>Закон КР «О противодействии коррупции» </vt:lpstr>
      <vt:lpstr> УГОЛОВНЫЙ КОДЕКС  КЫРГЫЗСКОЙ РЕСПУБЛИКИ   </vt:lpstr>
      <vt:lpstr>        УК КР  Статья 304. Злоупотребление должностным положением </vt:lpstr>
      <vt:lpstr>УК КР  Статья 305. Превышение   должностных полномочий </vt:lpstr>
      <vt:lpstr>         Статья 313. Вымогательство взятки </vt:lpstr>
      <vt:lpstr>Статья 313-1. Получение взятки </vt:lpstr>
      <vt:lpstr>Статья 313-2. Посредничество во взяточничестве </vt:lpstr>
      <vt:lpstr>Презентация PowerPoint</vt:lpstr>
      <vt:lpstr>ЧТО ДЕЛАТЬ ЕСЛИ У ВАС ВЫМОГАЮТ ВЗЯТКУ?</vt:lpstr>
      <vt:lpstr>Работа по предупреждению коррупционных проявлений в системе образования</vt:lpstr>
      <vt:lpstr>Презентация PowerPoint</vt:lpstr>
      <vt:lpstr>Коррупция - страшное социальное зло, оно многолико.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ПРОСТУПОК. ПРАВОНАРУШЕНИЕ. ПРЕСТУПЛЕНИЕ</dc:title>
  <dc:creator>user</dc:creator>
  <cp:lastModifiedBy>User</cp:lastModifiedBy>
  <cp:revision>119</cp:revision>
  <cp:lastPrinted>2017-12-08T01:36:01Z</cp:lastPrinted>
  <dcterms:modified xsi:type="dcterms:W3CDTF">2017-12-08T08:29:03Z</dcterms:modified>
</cp:coreProperties>
</file>